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09"/>
  </p:notesMasterIdLst>
  <p:handoutMasterIdLst>
    <p:handoutMasterId r:id="rId110"/>
  </p:handoutMasterIdLst>
  <p:sldIdLst>
    <p:sldId id="370" r:id="rId2"/>
    <p:sldId id="411" r:id="rId3"/>
    <p:sldId id="624" r:id="rId4"/>
    <p:sldId id="543" r:id="rId5"/>
    <p:sldId id="544" r:id="rId6"/>
    <p:sldId id="620" r:id="rId7"/>
    <p:sldId id="621" r:id="rId8"/>
    <p:sldId id="635" r:id="rId9"/>
    <p:sldId id="545" r:id="rId10"/>
    <p:sldId id="625" r:id="rId11"/>
    <p:sldId id="563" r:id="rId12"/>
    <p:sldId id="476" r:id="rId13"/>
    <p:sldId id="537" r:id="rId14"/>
    <p:sldId id="538" r:id="rId15"/>
    <p:sldId id="548" r:id="rId16"/>
    <p:sldId id="536" r:id="rId17"/>
    <p:sldId id="540" r:id="rId18"/>
    <p:sldId id="546" r:id="rId19"/>
    <p:sldId id="547" r:id="rId20"/>
    <p:sldId id="549" r:id="rId21"/>
    <p:sldId id="550" r:id="rId22"/>
    <p:sldId id="551" r:id="rId23"/>
    <p:sldId id="552" r:id="rId24"/>
    <p:sldId id="553" r:id="rId25"/>
    <p:sldId id="555" r:id="rId26"/>
    <p:sldId id="556" r:id="rId27"/>
    <p:sldId id="557" r:id="rId28"/>
    <p:sldId id="558" r:id="rId29"/>
    <p:sldId id="559" r:id="rId30"/>
    <p:sldId id="560" r:id="rId31"/>
    <p:sldId id="561" r:id="rId32"/>
    <p:sldId id="562" r:id="rId33"/>
    <p:sldId id="565" r:id="rId34"/>
    <p:sldId id="566" r:id="rId35"/>
    <p:sldId id="567" r:id="rId36"/>
    <p:sldId id="568" r:id="rId37"/>
    <p:sldId id="569" r:id="rId38"/>
    <p:sldId id="578" r:id="rId39"/>
    <p:sldId id="579" r:id="rId40"/>
    <p:sldId id="580" r:id="rId41"/>
    <p:sldId id="581" r:id="rId42"/>
    <p:sldId id="610" r:id="rId43"/>
    <p:sldId id="622" r:id="rId44"/>
    <p:sldId id="634" r:id="rId45"/>
    <p:sldId id="623" r:id="rId46"/>
    <p:sldId id="570" r:id="rId47"/>
    <p:sldId id="571" r:id="rId48"/>
    <p:sldId id="626" r:id="rId49"/>
    <p:sldId id="633" r:id="rId50"/>
    <p:sldId id="611" r:id="rId51"/>
    <p:sldId id="572" r:id="rId52"/>
    <p:sldId id="593" r:id="rId53"/>
    <p:sldId id="594" r:id="rId54"/>
    <p:sldId id="615" r:id="rId55"/>
    <p:sldId id="595" r:id="rId56"/>
    <p:sldId id="612" r:id="rId57"/>
    <p:sldId id="613" r:id="rId58"/>
    <p:sldId id="733" r:id="rId59"/>
    <p:sldId id="734" r:id="rId60"/>
    <p:sldId id="577" r:id="rId61"/>
    <p:sldId id="575" r:id="rId62"/>
    <p:sldId id="582" r:id="rId63"/>
    <p:sldId id="583" r:id="rId64"/>
    <p:sldId id="576" r:id="rId65"/>
    <p:sldId id="573" r:id="rId66"/>
    <p:sldId id="574" r:id="rId67"/>
    <p:sldId id="584" r:id="rId68"/>
    <p:sldId id="585" r:id="rId69"/>
    <p:sldId id="587" r:id="rId70"/>
    <p:sldId id="588" r:id="rId71"/>
    <p:sldId id="589" r:id="rId72"/>
    <p:sldId id="590" r:id="rId73"/>
    <p:sldId id="592" r:id="rId74"/>
    <p:sldId id="591" r:id="rId75"/>
    <p:sldId id="596" r:id="rId76"/>
    <p:sldId id="616" r:id="rId77"/>
    <p:sldId id="617" r:id="rId78"/>
    <p:sldId id="618" r:id="rId79"/>
    <p:sldId id="619" r:id="rId80"/>
    <p:sldId id="597" r:id="rId81"/>
    <p:sldId id="599" r:id="rId82"/>
    <p:sldId id="598" r:id="rId83"/>
    <p:sldId id="600" r:id="rId84"/>
    <p:sldId id="732" r:id="rId85"/>
    <p:sldId id="601" r:id="rId86"/>
    <p:sldId id="637" r:id="rId87"/>
    <p:sldId id="602" r:id="rId88"/>
    <p:sldId id="603" r:id="rId89"/>
    <p:sldId id="627" r:id="rId90"/>
    <p:sldId id="628" r:id="rId91"/>
    <p:sldId id="629" r:id="rId92"/>
    <p:sldId id="630" r:id="rId93"/>
    <p:sldId id="631" r:id="rId94"/>
    <p:sldId id="632" r:id="rId95"/>
    <p:sldId id="729" r:id="rId96"/>
    <p:sldId id="730" r:id="rId97"/>
    <p:sldId id="731" r:id="rId98"/>
    <p:sldId id="604" r:id="rId99"/>
    <p:sldId id="605" r:id="rId100"/>
    <p:sldId id="606" r:id="rId101"/>
    <p:sldId id="607" r:id="rId102"/>
    <p:sldId id="608" r:id="rId103"/>
    <p:sldId id="609" r:id="rId104"/>
    <p:sldId id="638" r:id="rId105"/>
    <p:sldId id="636" r:id="rId106"/>
    <p:sldId id="639" r:id="rId107"/>
    <p:sldId id="436" r:id="rId108"/>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59">
          <p15:clr>
            <a:srgbClr val="A4A3A4"/>
          </p15:clr>
        </p15:guide>
        <p15:guide id="3" pos="3839">
          <p15:clr>
            <a:srgbClr val="A4A3A4"/>
          </p15:clr>
        </p15:guide>
        <p15:guide id="4" pos="7196">
          <p15:clr>
            <a:srgbClr val="A4A3A4"/>
          </p15:clr>
        </p15:guide>
        <p15:guide id="5" pos="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5DA"/>
    <a:srgbClr val="38B1BF"/>
    <a:srgbClr val="00458E"/>
    <a:srgbClr val="8B8B8B"/>
    <a:srgbClr val="B11212"/>
    <a:srgbClr val="F5F5F5"/>
    <a:srgbClr val="022A4F"/>
    <a:srgbClr val="007ADE"/>
    <a:srgbClr val="297FD5"/>
    <a:srgbClr val="629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0187" autoAdjust="0"/>
  </p:normalViewPr>
  <p:slideViewPr>
    <p:cSldViewPr>
      <p:cViewPr varScale="1">
        <p:scale>
          <a:sx n="79" d="100"/>
          <a:sy n="79" d="100"/>
        </p:scale>
        <p:origin x="830" y="67"/>
      </p:cViewPr>
      <p:guideLst>
        <p:guide orient="horz" pos="2160"/>
        <p:guide orient="horz" pos="3859"/>
        <p:guide pos="3839"/>
        <p:guide pos="7196"/>
        <p:guide pos="573"/>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2019/1/16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58</a:t>
            </a:fld>
            <a:endParaRPr lang="zh-CN" altLang="en-US"/>
          </a:p>
        </p:txBody>
      </p:sp>
    </p:spTree>
    <p:extLst>
      <p:ext uri="{BB962C8B-B14F-4D97-AF65-F5344CB8AC3E}">
        <p14:creationId xmlns:p14="http://schemas.microsoft.com/office/powerpoint/2010/main" val="529613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59</a:t>
            </a:fld>
            <a:endParaRPr lang="zh-CN" altLang="en-US"/>
          </a:p>
        </p:txBody>
      </p:sp>
    </p:spTree>
    <p:extLst>
      <p:ext uri="{BB962C8B-B14F-4D97-AF65-F5344CB8AC3E}">
        <p14:creationId xmlns:p14="http://schemas.microsoft.com/office/powerpoint/2010/main" val="3910047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61</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62</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63</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11</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65</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66</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67</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68</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69</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70</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71</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73</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30</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76</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77</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78</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79</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80</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81</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82</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83</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84</a:t>
            </a:fld>
            <a:endParaRPr lang="zh-CN" altLang="en-US"/>
          </a:p>
        </p:txBody>
      </p:sp>
    </p:spTree>
    <p:extLst>
      <p:ext uri="{BB962C8B-B14F-4D97-AF65-F5344CB8AC3E}">
        <p14:creationId xmlns:p14="http://schemas.microsoft.com/office/powerpoint/2010/main" val="4178625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31</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85</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86</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87</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88</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89</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90</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91</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92</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93</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32</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98</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99</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100</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101</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102</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103</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104</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105</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106</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33</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2019/1/16</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2019/1/16</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1165728" y="2382205"/>
            <a:ext cx="9879593" cy="1600422"/>
          </a:xfrm>
          <a:prstGeom prst="rect">
            <a:avLst/>
          </a:prstGeom>
          <a:noFill/>
        </p:spPr>
        <p:txBody>
          <a:bodyPr wrap="none" lIns="91423" tIns="45712" rIns="91423" bIns="45712" rtlCol="0">
            <a:spAutoFit/>
          </a:bodyPr>
          <a:lstStyle/>
          <a:p>
            <a:pPr algn="ctr"/>
            <a:r>
              <a:rPr lang="zh-CN" altLang="en-US" sz="5400" dirty="0">
                <a:solidFill>
                  <a:srgbClr val="38B1BF"/>
                </a:solidFill>
                <a:latin typeface="微软雅黑" panose="020B0503020204020204" pitchFamily="34" charset="-122"/>
                <a:ea typeface="微软雅黑" panose="020B0503020204020204" pitchFamily="34" charset="-122"/>
              </a:rPr>
              <a:t>软件工程系列课程教学辅助网站</a:t>
            </a:r>
          </a:p>
          <a:p>
            <a:r>
              <a:rPr lang="en-US" altLang="zh-CN" sz="4400" dirty="0">
                <a:solidFill>
                  <a:srgbClr val="38B1BF"/>
                </a:solidFill>
                <a:latin typeface="微软雅黑" panose="020B0503020204020204" pitchFamily="34" charset="-122"/>
                <a:ea typeface="微软雅黑" panose="020B0503020204020204" pitchFamily="34" charset="-122"/>
              </a:rPr>
              <a:t>		</a:t>
            </a:r>
            <a:r>
              <a:rPr lang="en-US" altLang="zh-CN" sz="4400" dirty="0" smtClean="0">
                <a:solidFill>
                  <a:srgbClr val="38B1BF"/>
                </a:solidFill>
                <a:latin typeface="微软雅黑" panose="020B0503020204020204" pitchFamily="34" charset="-122"/>
                <a:ea typeface="微软雅黑" panose="020B0503020204020204" pitchFamily="34" charset="-122"/>
              </a:rPr>
              <a:t>  </a:t>
            </a:r>
            <a:r>
              <a:rPr lang="zh-CN" altLang="en-US" sz="4400" dirty="0" smtClean="0">
                <a:solidFill>
                  <a:srgbClr val="38B1BF"/>
                </a:solidFill>
                <a:latin typeface="微软雅黑" panose="020B0503020204020204" pitchFamily="34" charset="-122"/>
                <a:ea typeface="微软雅黑" panose="020B0503020204020204" pitchFamily="34" charset="-122"/>
              </a:rPr>
              <a:t>需求工程项目收尾</a:t>
            </a:r>
            <a:endParaRPr lang="zh-CN" altLang="en-US" sz="4400" dirty="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4939986" y="4778722"/>
            <a:ext cx="2308611"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文档更新</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37030" y="981522"/>
            <a:ext cx="8928992" cy="5614152"/>
          </a:xfrm>
          <a:prstGeom prst="rect">
            <a:avLst/>
          </a:prstGeom>
        </p:spPr>
      </p:pic>
      <p:sp>
        <p:nvSpPr>
          <p:cNvPr id="12" name="文本框 11"/>
          <p:cNvSpPr txBox="1"/>
          <p:nvPr/>
        </p:nvSpPr>
        <p:spPr>
          <a:xfrm>
            <a:off x="9162733" y="981522"/>
            <a:ext cx="2952328" cy="1569660"/>
          </a:xfrm>
          <a:prstGeom prst="rect">
            <a:avLst/>
          </a:prstGeom>
          <a:noFill/>
        </p:spPr>
        <p:txBody>
          <a:bodyPr wrap="square" rtlCol="0">
            <a:spAutoFit/>
          </a:bodyPr>
          <a:lstStyle/>
          <a:p>
            <a:r>
              <a:rPr lang="zh-CN" altLang="en-US" sz="2400" dirty="0" smtClean="0">
                <a:solidFill>
                  <a:srgbClr val="183A5D"/>
                </a:solidFill>
                <a:latin typeface="微软雅黑" panose="020B0503020204020204" pitchFamily="34" charset="-122"/>
                <a:ea typeface="微软雅黑" panose="020B0503020204020204" pitchFamily="34" charset="-122"/>
              </a:rPr>
              <a:t>远程提交到</a:t>
            </a:r>
            <a:r>
              <a:rPr lang="en-US" altLang="zh-CN" sz="2400" dirty="0" smtClean="0">
                <a:solidFill>
                  <a:srgbClr val="183A5D"/>
                </a:solidFill>
                <a:latin typeface="微软雅黑" panose="020B0503020204020204" pitchFamily="34" charset="-122"/>
                <a:ea typeface="微软雅黑" panose="020B0503020204020204" pitchFamily="34" charset="-122"/>
              </a:rPr>
              <a:t>GITHUB,</a:t>
            </a:r>
            <a:r>
              <a:rPr lang="zh-CN" altLang="en-US" sz="2400" dirty="0" smtClean="0">
                <a:solidFill>
                  <a:srgbClr val="183A5D"/>
                </a:solidFill>
                <a:latin typeface="微软雅黑" panose="020B0503020204020204" pitchFamily="34" charset="-122"/>
                <a:ea typeface="微软雅黑" panose="020B0503020204020204" pitchFamily="34" charset="-122"/>
              </a:rPr>
              <a:t>可以查看单份文档的历史记录，以便回溯查看或者修改</a:t>
            </a:r>
            <a:endParaRPr lang="zh-CN" altLang="en-US" sz="2400"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后期</a:t>
            </a:r>
            <a:r>
              <a:rPr lang="zh-CN" altLang="en-US" sz="2665" dirty="0" smtClean="0">
                <a:solidFill>
                  <a:srgbClr val="183A5D"/>
                </a:solidFill>
                <a:latin typeface="微软雅黑" panose="020B0503020204020204" pitchFamily="34" charset="-122"/>
                <a:ea typeface="微软雅黑" panose="020B0503020204020204" pitchFamily="34" charset="-122"/>
              </a:rPr>
              <a:t>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350790" y="2493690"/>
            <a:ext cx="8280920" cy="1732782"/>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编写</a:t>
            </a:r>
            <a:r>
              <a:rPr lang="zh-CN" altLang="en-US" sz="2665" dirty="0" smtClean="0">
                <a:solidFill>
                  <a:srgbClr val="183A5D"/>
                </a:solidFill>
                <a:latin typeface="微软雅黑" panose="020B0503020204020204" pitchFamily="34" charset="-122"/>
                <a:ea typeface="微软雅黑" panose="020B0503020204020204" pitchFamily="34" charset="-122"/>
              </a:rPr>
              <a:t>了概要设计说明</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endParaRPr lang="en-US" altLang="zh-CN" sz="2665" dirty="0" smtClean="0">
              <a:solidFill>
                <a:srgbClr val="183A5D"/>
              </a:solidFill>
              <a:latin typeface="微软雅黑" panose="020B0503020204020204" pitchFamily="34" charset="-122"/>
              <a:ea typeface="微软雅黑" panose="020B0503020204020204" pitchFamily="34" charset="-122"/>
            </a:endParaRPr>
          </a:p>
          <a:p>
            <a:r>
              <a:rPr lang="zh-CN" altLang="en-US" sz="2665" dirty="0" smtClean="0">
                <a:solidFill>
                  <a:srgbClr val="183A5D"/>
                </a:solidFill>
                <a:latin typeface="微软雅黑" panose="020B0503020204020204" pitchFamily="34" charset="-122"/>
                <a:ea typeface="微软雅黑" panose="020B0503020204020204" pitchFamily="34" charset="-122"/>
              </a:rPr>
              <a:t>因为</a:t>
            </a:r>
            <a:r>
              <a:rPr lang="zh-CN" altLang="en-US" sz="2665" dirty="0">
                <a:solidFill>
                  <a:srgbClr val="183A5D"/>
                </a:solidFill>
                <a:latin typeface="微软雅黑" panose="020B0503020204020204" pitchFamily="34" charset="-122"/>
                <a:ea typeface="微软雅黑" panose="020B0503020204020204" pitchFamily="34" charset="-122"/>
              </a:rPr>
              <a:t>本学期课程不涉及到代码实现和系统部署，所以</a:t>
            </a:r>
            <a:r>
              <a:rPr lang="zh-CN" altLang="en-US" sz="2665" dirty="0" smtClean="0">
                <a:solidFill>
                  <a:srgbClr val="183A5D"/>
                </a:solidFill>
                <a:latin typeface="微软雅黑" panose="020B0503020204020204" pitchFamily="34" charset="-122"/>
                <a:ea typeface="微软雅黑" panose="020B0503020204020204" pitchFamily="34" charset="-122"/>
              </a:rPr>
              <a:t>未</a:t>
            </a:r>
            <a:r>
              <a:rPr lang="zh-CN" altLang="en-US" sz="2665" dirty="0">
                <a:solidFill>
                  <a:srgbClr val="183A5D"/>
                </a:solidFill>
                <a:latin typeface="微软雅黑" panose="020B0503020204020204" pitchFamily="34" charset="-122"/>
                <a:ea typeface="微软雅黑" panose="020B0503020204020204" pitchFamily="34" charset="-122"/>
              </a:rPr>
              <a:t>进行</a:t>
            </a:r>
            <a:r>
              <a:rPr lang="zh-CN" altLang="en-US" sz="2665" dirty="0" smtClean="0">
                <a:solidFill>
                  <a:srgbClr val="183A5D"/>
                </a:solidFill>
                <a:latin typeface="微软雅黑" panose="020B0503020204020204" pitchFamily="34" charset="-122"/>
                <a:ea typeface="微软雅黑" panose="020B0503020204020204" pitchFamily="34" charset="-122"/>
              </a:rPr>
              <a:t>编写代码的工作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Team Building</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101710" y="1259136"/>
            <a:ext cx="2462530" cy="4378325"/>
          </a:xfrm>
          <a:prstGeom prst="rect">
            <a:avLst/>
          </a:prstGeom>
        </p:spPr>
      </p:pic>
      <p:pic>
        <p:nvPicPr>
          <p:cNvPr id="7" name="图片 6"/>
          <p:cNvPicPr>
            <a:picLocks noChangeAspect="1"/>
          </p:cNvPicPr>
          <p:nvPr/>
        </p:nvPicPr>
        <p:blipFill>
          <a:blip r:embed="rId4"/>
          <a:stretch>
            <a:fillRect/>
          </a:stretch>
        </p:blipFill>
        <p:spPr>
          <a:xfrm>
            <a:off x="8481045" y="1443286"/>
            <a:ext cx="3009900" cy="3009900"/>
          </a:xfrm>
          <a:prstGeom prst="rect">
            <a:avLst/>
          </a:prstGeom>
        </p:spPr>
      </p:pic>
      <p:pic>
        <p:nvPicPr>
          <p:cNvPr id="8" name="图片 7"/>
          <p:cNvPicPr>
            <a:picLocks noChangeAspect="1"/>
          </p:cNvPicPr>
          <p:nvPr/>
        </p:nvPicPr>
        <p:blipFill>
          <a:blip r:embed="rId5"/>
          <a:stretch>
            <a:fillRect/>
          </a:stretch>
        </p:blipFill>
        <p:spPr>
          <a:xfrm>
            <a:off x="4871070" y="1557586"/>
            <a:ext cx="2780665" cy="2780665"/>
          </a:xfrm>
          <a:prstGeom prst="rect">
            <a:avLst/>
          </a:prstGeom>
        </p:spPr>
      </p:pic>
      <p:sp>
        <p:nvSpPr>
          <p:cNvPr id="12" name="文本框 11"/>
          <p:cNvSpPr txBox="1"/>
          <p:nvPr/>
        </p:nvSpPr>
        <p:spPr>
          <a:xfrm>
            <a:off x="4515470" y="4721156"/>
            <a:ext cx="7124352" cy="830997"/>
          </a:xfrm>
          <a:prstGeom prst="rect">
            <a:avLst/>
          </a:prstGeom>
          <a:noFill/>
        </p:spPr>
        <p:txBody>
          <a:bodyPr wrap="square" rtlCol="0">
            <a:spAutoFit/>
          </a:bodyPr>
          <a:lstStyle/>
          <a:p>
            <a:r>
              <a:rPr lang="zh-CN" altLang="en-US" sz="2400" dirty="0">
                <a:solidFill>
                  <a:srgbClr val="FF0000"/>
                </a:solidFill>
                <a:effectLst>
                  <a:outerShdw blurRad="38100" dist="25400" dir="5400000" algn="ctr" rotWithShape="0">
                    <a:srgbClr val="6E747A">
                      <a:alpha val="43000"/>
                    </a:srgbClr>
                  </a:outerShdw>
                </a:effectLst>
              </a:rPr>
              <a:t>本次</a:t>
            </a:r>
            <a:r>
              <a:rPr lang="en-US" altLang="zh-CN" sz="2400" dirty="0">
                <a:solidFill>
                  <a:srgbClr val="FF0000"/>
                </a:solidFill>
                <a:effectLst>
                  <a:outerShdw blurRad="38100" dist="25400" dir="5400000" algn="ctr" rotWithShape="0">
                    <a:srgbClr val="6E747A">
                      <a:alpha val="43000"/>
                    </a:srgbClr>
                  </a:outerShdw>
                </a:effectLst>
              </a:rPr>
              <a:t>TEAMBUIDING</a:t>
            </a:r>
            <a:r>
              <a:rPr lang="zh-CN" altLang="en-US" sz="2400" dirty="0">
                <a:solidFill>
                  <a:srgbClr val="FF0000"/>
                </a:solidFill>
                <a:effectLst>
                  <a:outerShdw blurRad="38100" dist="25400" dir="5400000" algn="ctr" rotWithShape="0">
                    <a:srgbClr val="6E747A">
                      <a:alpha val="43000"/>
                    </a:srgbClr>
                  </a:outerShdw>
                </a:effectLst>
              </a:rPr>
              <a:t>的目的是为了帮助小组成员补充能量，应对接下来的魔鬼式疯狂通宵</a:t>
            </a:r>
          </a:p>
        </p:txBody>
      </p:sp>
    </p:spTree>
  </p:cSld>
  <p:clrMapOvr>
    <a:masterClrMapping/>
  </p:clrMapOvr>
  <p:transition spd="slow" advClick="0" advTm="0">
    <p:wip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2558" y="700898"/>
            <a:ext cx="1872208"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项目总结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06574" y="1485578"/>
            <a:ext cx="5367516" cy="5210850"/>
          </a:xfrm>
          <a:prstGeom prst="rect">
            <a:avLst/>
          </a:prstGeom>
        </p:spPr>
      </p:pic>
      <p:pic>
        <p:nvPicPr>
          <p:cNvPr id="3" name="图片 2"/>
          <p:cNvPicPr>
            <a:picLocks noChangeAspect="1"/>
          </p:cNvPicPr>
          <p:nvPr/>
        </p:nvPicPr>
        <p:blipFill>
          <a:blip r:embed="rId4"/>
          <a:stretch>
            <a:fillRect/>
          </a:stretch>
        </p:blipFill>
        <p:spPr>
          <a:xfrm>
            <a:off x="5774090" y="1865853"/>
            <a:ext cx="6082060" cy="483057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32404" y="1528483"/>
            <a:ext cx="3024336"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小组成员个人总结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43" y="2322670"/>
            <a:ext cx="5078682" cy="2376264"/>
          </a:xfrm>
          <a:prstGeom prst="rect">
            <a:avLst/>
          </a:prstGeom>
        </p:spPr>
      </p:pic>
      <p:pic>
        <p:nvPicPr>
          <p:cNvPr id="12" name="图片 11"/>
          <p:cNvPicPr>
            <a:picLocks noChangeAspect="1"/>
          </p:cNvPicPr>
          <p:nvPr/>
        </p:nvPicPr>
        <p:blipFill>
          <a:blip r:embed="rId4"/>
          <a:stretch>
            <a:fillRect/>
          </a:stretch>
        </p:blipFill>
        <p:spPr>
          <a:xfrm>
            <a:off x="5663158" y="477466"/>
            <a:ext cx="6122302" cy="6031295"/>
          </a:xfrm>
          <a:prstGeom prst="rect">
            <a:avLst/>
          </a:prstGeom>
        </p:spPr>
      </p:pic>
      <p:pic>
        <p:nvPicPr>
          <p:cNvPr id="13" name="图片 12"/>
          <p:cNvPicPr>
            <a:picLocks noChangeAspect="1"/>
          </p:cNvPicPr>
          <p:nvPr/>
        </p:nvPicPr>
        <p:blipFill>
          <a:blip r:embed="rId5"/>
          <a:stretch>
            <a:fillRect/>
          </a:stretch>
        </p:blipFill>
        <p:spPr>
          <a:xfrm>
            <a:off x="5837513" y="1269554"/>
            <a:ext cx="5773592" cy="4032101"/>
          </a:xfrm>
          <a:prstGeom prst="rect">
            <a:avLst/>
          </a:prstGeom>
        </p:spPr>
      </p:pic>
      <p:pic>
        <p:nvPicPr>
          <p:cNvPr id="14" name="图片 13"/>
          <p:cNvPicPr>
            <a:picLocks noChangeAspect="1"/>
          </p:cNvPicPr>
          <p:nvPr/>
        </p:nvPicPr>
        <p:blipFill>
          <a:blip r:embed="rId6"/>
          <a:stretch>
            <a:fillRect/>
          </a:stretch>
        </p:blipFill>
        <p:spPr>
          <a:xfrm>
            <a:off x="5837513" y="1691324"/>
            <a:ext cx="5814219" cy="4173300"/>
          </a:xfrm>
          <a:prstGeom prst="rect">
            <a:avLst/>
          </a:prstGeom>
        </p:spPr>
      </p:pic>
      <p:pic>
        <p:nvPicPr>
          <p:cNvPr id="15" name="图片 14"/>
          <p:cNvPicPr>
            <a:picLocks noChangeAspect="1"/>
          </p:cNvPicPr>
          <p:nvPr/>
        </p:nvPicPr>
        <p:blipFill>
          <a:blip r:embed="rId7"/>
          <a:stretch>
            <a:fillRect/>
          </a:stretch>
        </p:blipFill>
        <p:spPr>
          <a:xfrm>
            <a:off x="5896167" y="1262452"/>
            <a:ext cx="5908841" cy="4690441"/>
          </a:xfrm>
          <a:prstGeom prst="rect">
            <a:avLst/>
          </a:prstGeom>
        </p:spPr>
      </p:pic>
      <p:pic>
        <p:nvPicPr>
          <p:cNvPr id="16" name="图片 15"/>
          <p:cNvPicPr>
            <a:picLocks noChangeAspect="1"/>
          </p:cNvPicPr>
          <p:nvPr/>
        </p:nvPicPr>
        <p:blipFill>
          <a:blip r:embed="rId8"/>
          <a:stretch>
            <a:fillRect/>
          </a:stretch>
        </p:blipFill>
        <p:spPr>
          <a:xfrm>
            <a:off x="5861174" y="1424614"/>
            <a:ext cx="6179592" cy="4282124"/>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646934" y="252592"/>
            <a:ext cx="5328592" cy="648596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课程助理</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740276"/>
            <a:ext cx="4491894" cy="6002620"/>
          </a:xfrm>
          <a:prstGeom prst="rect">
            <a:avLst/>
          </a:prstGeom>
        </p:spPr>
      </p:pic>
      <p:pic>
        <p:nvPicPr>
          <p:cNvPr id="3" name="图片 2"/>
          <p:cNvPicPr>
            <a:picLocks noChangeAspect="1"/>
          </p:cNvPicPr>
          <p:nvPr/>
        </p:nvPicPr>
        <p:blipFill>
          <a:blip r:embed="rId4"/>
          <a:stretch>
            <a:fillRect/>
          </a:stretch>
        </p:blipFill>
        <p:spPr>
          <a:xfrm>
            <a:off x="5303118" y="1269554"/>
            <a:ext cx="6264696" cy="522256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01133" y="117426"/>
            <a:ext cx="9141807" cy="7294305"/>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PRD2018-G11 </a:t>
            </a:r>
            <a:r>
              <a:rPr lang="zh-CN" altLang="en-US" sz="1800" dirty="0" smtClean="0"/>
              <a:t>可行性分析报告</a:t>
            </a:r>
            <a:r>
              <a:rPr lang="en-US" altLang="zh-CN" sz="1800" dirty="0" smtClean="0"/>
              <a:t>v1.0.0</a:t>
            </a:r>
          </a:p>
          <a:p>
            <a:endParaRPr lang="en-US" altLang="zh-CN" sz="1800" dirty="0" smtClean="0">
              <a:effectLst>
                <a:outerShdw blurRad="38100" dist="19050" dir="2700000" algn="tl" rotWithShape="0">
                  <a:schemeClr val="dk1">
                    <a:alpha val="40000"/>
                  </a:schemeClr>
                </a:outerShdw>
              </a:effectLst>
            </a:endParaRPr>
          </a:p>
          <a:p>
            <a:r>
              <a:rPr lang="en-US" altLang="zh-CN" sz="1800" dirty="0" smtClean="0">
                <a:solidFill>
                  <a:schemeClr val="tx1"/>
                </a:solidFill>
                <a:effectLst>
                  <a:outerShdw blurRad="38100" dist="19050" dir="2700000" algn="tl" rotWithShape="0">
                    <a:schemeClr val="dk1">
                      <a:alpha val="40000"/>
                    </a:schemeClr>
                  </a:outerShdw>
                </a:effectLst>
              </a:rPr>
              <a:t>[2] PRD2018-G11 </a:t>
            </a:r>
            <a:r>
              <a:rPr lang="zh-CN" altLang="en-US" sz="1800" dirty="0" smtClean="0">
                <a:solidFill>
                  <a:schemeClr val="tx1"/>
                </a:solidFill>
                <a:effectLst>
                  <a:outerShdw blurRad="38100" dist="19050" dir="2700000" algn="tl" rotWithShape="0">
                    <a:schemeClr val="dk1">
                      <a:alpha val="40000"/>
                    </a:schemeClr>
                  </a:outerShdw>
                </a:effectLst>
              </a:rPr>
              <a:t>项目总体计划</a:t>
            </a:r>
            <a:r>
              <a:rPr lang="en-US" altLang="zh-CN" sz="1800" dirty="0" smtClean="0">
                <a:solidFill>
                  <a:schemeClr val="tx1"/>
                </a:solidFill>
                <a:effectLst>
                  <a:outerShdw blurRad="38100" dist="19050" dir="2700000" algn="tl" rotWithShape="0">
                    <a:schemeClr val="dk1">
                      <a:alpha val="40000"/>
                    </a:schemeClr>
                  </a:outerShdw>
                </a:effectLst>
              </a:rPr>
              <a:t>v1.0.0</a:t>
            </a:r>
          </a:p>
          <a:p>
            <a:endParaRPr lang="en-US" altLang="zh-CN" sz="1800" dirty="0" smtClean="0">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[3] PRD2018-G11 </a:t>
            </a:r>
            <a:r>
              <a:rPr lang="zh-CN" altLang="en-US" sz="1800" dirty="0" smtClean="0">
                <a:effectLst>
                  <a:outerShdw blurRad="38100" dist="19050" dir="2700000" algn="tl" rotWithShape="0">
                    <a:schemeClr val="dk1">
                      <a:alpha val="40000"/>
                    </a:schemeClr>
                  </a:outerShdw>
                </a:effectLst>
              </a:rPr>
              <a:t>需求工程项目计划</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[4] PRD2018-G11 SRS</a:t>
            </a:r>
            <a:r>
              <a:rPr lang="zh-CN" altLang="en-US" sz="1800" dirty="0" smtClean="0">
                <a:effectLst>
                  <a:outerShdw blurRad="38100" dist="19050" dir="2700000" algn="tl" rotWithShape="0">
                    <a:schemeClr val="dk1">
                      <a:alpha val="40000"/>
                    </a:schemeClr>
                  </a:outerShdw>
                </a:effectLst>
              </a:rPr>
              <a:t>文档</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[5] PRD2018-G11 </a:t>
            </a:r>
            <a:r>
              <a:rPr lang="zh-CN" altLang="en-US" sz="1800" dirty="0" smtClean="0">
                <a:effectLst>
                  <a:outerShdw blurRad="38100" dist="19050" dir="2700000" algn="tl" rotWithShape="0">
                    <a:schemeClr val="dk1">
                      <a:alpha val="40000"/>
                    </a:schemeClr>
                  </a:outerShdw>
                </a:effectLst>
              </a:rPr>
              <a:t>用户手册</a:t>
            </a:r>
            <a:r>
              <a:rPr lang="en-US" altLang="zh-CN" sz="1800" smtClean="0">
                <a:effectLst>
                  <a:outerShdw blurRad="38100" dist="19050" dir="2700000" algn="tl" rotWithShape="0">
                    <a:schemeClr val="dk1">
                      <a:alpha val="40000"/>
                    </a:schemeClr>
                  </a:outerShdw>
                </a:effectLst>
              </a:rPr>
              <a:t>v1.0.0                     [13] </a:t>
            </a:r>
            <a:r>
              <a:rPr lang="en-US" altLang="zh-CN" sz="1800" dirty="0">
                <a:effectLst>
                  <a:outerShdw blurRad="38100" dist="19050" dir="2700000" algn="tl" rotWithShape="0">
                    <a:schemeClr val="dk1">
                      <a:alpha val="40000"/>
                    </a:schemeClr>
                  </a:outerShdw>
                </a:effectLst>
              </a:rPr>
              <a:t>PRD2018-G11 </a:t>
            </a:r>
            <a:r>
              <a:rPr lang="zh-CN" altLang="en-US" sz="1800" dirty="0" smtClean="0">
                <a:effectLst>
                  <a:outerShdw blurRad="38100" dist="19050" dir="2700000" algn="tl" rotWithShape="0">
                    <a:schemeClr val="dk1">
                      <a:alpha val="40000"/>
                    </a:schemeClr>
                  </a:outerShdw>
                </a:effectLst>
              </a:rPr>
              <a:t>需求变更影响分析报告</a:t>
            </a:r>
            <a:r>
              <a:rPr lang="en-US" altLang="zh-CN" sz="1800" dirty="0" smtClean="0">
                <a:effectLst>
                  <a:outerShdw blurRad="38100" dist="19050" dir="2700000" algn="tl" rotWithShape="0">
                    <a:schemeClr val="dk1">
                      <a:alpha val="40000"/>
                    </a:schemeClr>
                  </a:outerShdw>
                </a:effectLst>
              </a:rPr>
              <a:t>v1.0.0</a:t>
            </a:r>
            <a:endParaRPr lang="en-US" altLang="zh-CN" sz="1800" dirty="0">
              <a:effectLst>
                <a:outerShdw blurRad="38100" dist="19050" dir="2700000" algn="tl" rotWithShape="0">
                  <a:schemeClr val="dk1">
                    <a:alpha val="40000"/>
                  </a:schemeClr>
                </a:outerShdw>
              </a:effectLst>
            </a:endParaRP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[6] PRD2018-G11 </a:t>
            </a:r>
            <a:r>
              <a:rPr lang="zh-CN" altLang="en-US" sz="1800" dirty="0" smtClean="0">
                <a:effectLst>
                  <a:outerShdw blurRad="38100" dist="19050" dir="2700000" algn="tl" rotWithShape="0">
                    <a:schemeClr val="dk1">
                      <a:alpha val="40000"/>
                    </a:schemeClr>
                  </a:outerShdw>
                </a:effectLst>
              </a:rPr>
              <a:t>愿景与范围文档</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[7] PRD2018-G11 </a:t>
            </a:r>
            <a:r>
              <a:rPr lang="zh-CN" altLang="en-US" sz="1800" dirty="0" smtClean="0">
                <a:effectLst>
                  <a:outerShdw blurRad="38100" dist="19050" dir="2700000" algn="tl" rotWithShape="0">
                    <a:schemeClr val="dk1">
                      <a:alpha val="40000"/>
                    </a:schemeClr>
                  </a:outerShdw>
                </a:effectLst>
              </a:rPr>
              <a:t>测试用例</a:t>
            </a:r>
            <a:r>
              <a:rPr lang="en-US" altLang="zh-CN" sz="1800" dirty="0" smtClean="0">
                <a:effectLst>
                  <a:outerShdw blurRad="38100" dist="19050" dir="2700000" algn="tl" rotWithShape="0">
                    <a:schemeClr val="dk1">
                      <a:alpha val="40000"/>
                    </a:schemeClr>
                  </a:outerShdw>
                </a:effectLst>
              </a:rPr>
              <a:t>v1.0.0</a:t>
            </a: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[8] PRD2018-G11 </a:t>
            </a:r>
            <a:r>
              <a:rPr lang="zh-CN" altLang="en-US" sz="1800" dirty="0" smtClean="0">
                <a:effectLst>
                  <a:outerShdw blurRad="38100" dist="19050" dir="2700000" algn="tl" rotWithShape="0">
                    <a:schemeClr val="dk1">
                      <a:alpha val="40000"/>
                    </a:schemeClr>
                  </a:outerShdw>
                </a:effectLst>
              </a:rPr>
              <a:t>测试计划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[10] PRD2018-G11 </a:t>
            </a:r>
            <a:r>
              <a:rPr lang="zh-CN" altLang="en-US" sz="1800" dirty="0" smtClean="0">
                <a:effectLst>
                  <a:outerShdw blurRad="38100" dist="19050" dir="2700000" algn="tl" rotWithShape="0">
                    <a:schemeClr val="dk1">
                      <a:alpha val="40000"/>
                    </a:schemeClr>
                  </a:outerShdw>
                </a:effectLst>
              </a:rPr>
              <a:t>项目部署计划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[11] PRD2018-G11 </a:t>
            </a:r>
            <a:r>
              <a:rPr lang="zh-CN" altLang="en-US" sz="1800" dirty="0" smtClean="0">
                <a:effectLst>
                  <a:outerShdw blurRad="38100" dist="19050" dir="2700000" algn="tl" rotWithShape="0">
                    <a:schemeClr val="dk1">
                      <a:alpha val="40000"/>
                    </a:schemeClr>
                  </a:outerShdw>
                </a:effectLst>
              </a:rPr>
              <a:t>培训计划 </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[12] PRD2018-G11 </a:t>
            </a:r>
            <a:r>
              <a:rPr lang="zh-CN" altLang="en-US" sz="1800" dirty="0" smtClean="0">
                <a:effectLst>
                  <a:outerShdw blurRad="38100" dist="19050" dir="2700000" algn="tl" rotWithShape="0">
                    <a:schemeClr val="dk1">
                      <a:alpha val="40000"/>
                    </a:schemeClr>
                  </a:outerShdw>
                </a:effectLst>
              </a:rPr>
              <a:t>系统维护计划</a:t>
            </a:r>
            <a:r>
              <a:rPr lang="en-US" altLang="zh-CN" sz="1800" dirty="0" smtClean="0">
                <a:effectLst>
                  <a:outerShdw blurRad="38100" dist="19050" dir="2700000" algn="tl" rotWithShape="0">
                    <a:schemeClr val="dk1">
                      <a:alpha val="40000"/>
                    </a:schemeClr>
                  </a:outerShdw>
                </a:effectLst>
              </a:rPr>
              <a:t>v1.0.0</a:t>
            </a: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[12] PRD2018-G11 </a:t>
            </a:r>
            <a:r>
              <a:rPr lang="zh-CN" altLang="en-US" sz="1800" dirty="0" smtClean="0">
                <a:effectLst>
                  <a:outerShdw blurRad="38100" dist="19050" dir="2700000" algn="tl" rotWithShape="0">
                    <a:schemeClr val="dk1">
                      <a:alpha val="40000"/>
                    </a:schemeClr>
                  </a:outerShdw>
                </a:effectLst>
              </a:rPr>
              <a:t>项目总结报告</a:t>
            </a:r>
            <a:r>
              <a:rPr lang="en-US" altLang="zh-CN" sz="1800" dirty="0" smtClean="0">
                <a:effectLst>
                  <a:outerShdw blurRad="38100" dist="19050" dir="2700000" algn="tl" rotWithShape="0">
                    <a:schemeClr val="dk1">
                      <a:alpha val="40000"/>
                    </a:schemeClr>
                  </a:outerShdw>
                </a:effectLst>
              </a:rPr>
              <a:t>v1.0.0</a:t>
            </a:r>
            <a:endParaRPr lang="en-US" altLang="zh-CN" sz="1800" dirty="0">
              <a:solidFill>
                <a:schemeClr val="tx1"/>
              </a:solidFill>
              <a:effectLst>
                <a:outerShdw blurRad="38100" dist="19050" dir="2700000" algn="tl" rotWithShape="0">
                  <a:schemeClr val="dk1">
                    <a:alpha val="40000"/>
                  </a:schemeClr>
                </a:outerShdw>
              </a:effectLst>
            </a:endParaRPr>
          </a:p>
          <a:p>
            <a:endParaRPr lang="en-US" altLang="zh-CN" sz="1800" dirty="0" smtClean="0"/>
          </a:p>
          <a:p>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4842197" y="4797772"/>
            <a:ext cx="2308610"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16" presetClass="entr" presetSubtype="37"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outVertical)">
                                      <p:cBhvr>
                                        <p:cTn id="41" dur="1000"/>
                                        <p:tgtEl>
                                          <p:spTgt spid="42"/>
                                        </p:tgtEl>
                                      </p:cBhvr>
                                    </p:animEffec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2500"/>
                            </p:stCondLst>
                            <p:childTnLst>
                              <p:par>
                                <p:cTn id="47" presetID="12" presetClass="entr" presetSubtype="4"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p:tgtEl>
                                          <p:spTgt spid="41"/>
                                        </p:tgtEl>
                                        <p:attrNameLst>
                                          <p:attrName>ppt_y</p:attrName>
                                        </p:attrNameLst>
                                      </p:cBhvr>
                                      <p:tavLst>
                                        <p:tav tm="0">
                                          <p:val>
                                            <p:strVal val="#ppt_y+#ppt_h*1.125000"/>
                                          </p:val>
                                        </p:tav>
                                        <p:tav tm="100000">
                                          <p:val>
                                            <p:strVal val="#ppt_y"/>
                                          </p:val>
                                        </p:tav>
                                      </p:tavLst>
                                    </p:anim>
                                    <p:animEffect transition="in" filter="wipe(up)">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项目计划</a:t>
            </a:r>
            <a:endParaRPr lang="zh-CN" altLang="en-US" sz="5400" dirty="0">
              <a:solidFill>
                <a:srgbClr val="0885DA"/>
              </a:solidFill>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080202"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1328" y="3717826"/>
            <a:ext cx="2069797" cy="415498"/>
          </a:xfrm>
          <a:prstGeom prst="rect">
            <a:avLst/>
          </a:prstGeom>
          <a:noFill/>
        </p:spPr>
        <p:txBody>
          <a:bodyPr wrap="none" rtlCol="0">
            <a:spAutoFit/>
          </a:bodyPr>
          <a:lstStyle/>
          <a:p>
            <a:r>
              <a:rPr lang="zh-CN" altLang="en-US" dirty="0" smtClean="0"/>
              <a:t>可行性分析阶段</a:t>
            </a:r>
            <a:endParaRPr lang="zh-CN" altLang="en-US" dirty="0"/>
          </a:p>
        </p:txBody>
      </p:sp>
      <p:pic>
        <p:nvPicPr>
          <p:cNvPr id="10" name="图片 9"/>
          <p:cNvPicPr>
            <a:picLocks noChangeAspect="1"/>
          </p:cNvPicPr>
          <p:nvPr/>
        </p:nvPicPr>
        <p:blipFill>
          <a:blip r:embed="rId2"/>
          <a:stretch>
            <a:fillRect/>
          </a:stretch>
        </p:blipFill>
        <p:spPr>
          <a:xfrm>
            <a:off x="24638" y="1381547"/>
            <a:ext cx="3088699" cy="1087407"/>
          </a:xfrm>
          <a:prstGeom prst="rect">
            <a:avLst/>
          </a:prstGeom>
        </p:spPr>
      </p:pic>
      <p:sp>
        <p:nvSpPr>
          <p:cNvPr id="12" name="上箭头 11"/>
          <p:cNvSpPr/>
          <p:nvPr/>
        </p:nvSpPr>
        <p:spPr>
          <a:xfrm>
            <a:off x="4030001" y="377328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076474" y="2925738"/>
            <a:ext cx="2339102" cy="415498"/>
          </a:xfrm>
          <a:prstGeom prst="rect">
            <a:avLst/>
          </a:prstGeom>
          <a:noFill/>
        </p:spPr>
        <p:txBody>
          <a:bodyPr wrap="none" rtlCol="0">
            <a:spAutoFit/>
          </a:bodyPr>
          <a:lstStyle/>
          <a:p>
            <a:r>
              <a:rPr lang="zh-CN" altLang="en-US" dirty="0" smtClean="0"/>
              <a:t>项目总体设计阶段</a:t>
            </a:r>
            <a:endParaRPr lang="zh-CN" altLang="en-US" dirty="0"/>
          </a:p>
        </p:txBody>
      </p:sp>
      <p:pic>
        <p:nvPicPr>
          <p:cNvPr id="11" name="图片 10"/>
          <p:cNvPicPr>
            <a:picLocks noChangeAspect="1"/>
          </p:cNvPicPr>
          <p:nvPr/>
        </p:nvPicPr>
        <p:blipFill>
          <a:blip r:embed="rId3"/>
          <a:stretch>
            <a:fillRect/>
          </a:stretch>
        </p:blipFill>
        <p:spPr>
          <a:xfrm>
            <a:off x="2612868" y="4725938"/>
            <a:ext cx="3266314" cy="1408522"/>
          </a:xfrm>
          <a:prstGeom prst="rect">
            <a:avLst/>
          </a:prstGeom>
        </p:spPr>
      </p:pic>
      <p:sp>
        <p:nvSpPr>
          <p:cNvPr id="15" name="上箭头 14"/>
          <p:cNvSpPr/>
          <p:nvPr/>
        </p:nvSpPr>
        <p:spPr>
          <a:xfrm rot="10800000">
            <a:off x="6631705" y="2560752"/>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960606" y="3693223"/>
            <a:ext cx="1800493" cy="415498"/>
          </a:xfrm>
          <a:prstGeom prst="rect">
            <a:avLst/>
          </a:prstGeom>
          <a:noFill/>
        </p:spPr>
        <p:txBody>
          <a:bodyPr wrap="none" rtlCol="0">
            <a:spAutoFit/>
          </a:bodyPr>
          <a:lstStyle/>
          <a:p>
            <a:r>
              <a:rPr lang="zh-CN" altLang="en-US" dirty="0" smtClean="0"/>
              <a:t>需求分析阶段</a:t>
            </a:r>
            <a:endParaRPr lang="zh-CN" altLang="en-US" dirty="0"/>
          </a:p>
        </p:txBody>
      </p:sp>
      <p:pic>
        <p:nvPicPr>
          <p:cNvPr id="17" name="图片 16"/>
          <p:cNvPicPr>
            <a:picLocks noChangeAspect="1"/>
          </p:cNvPicPr>
          <p:nvPr/>
        </p:nvPicPr>
        <p:blipFill>
          <a:blip r:embed="rId4"/>
          <a:stretch>
            <a:fillRect/>
          </a:stretch>
        </p:blipFill>
        <p:spPr>
          <a:xfrm>
            <a:off x="5538265" y="13235"/>
            <a:ext cx="2645173" cy="2517339"/>
          </a:xfrm>
          <a:prstGeom prst="rect">
            <a:avLst/>
          </a:prstGeom>
        </p:spPr>
      </p:pic>
      <p:sp>
        <p:nvSpPr>
          <p:cNvPr id="19" name="文本框 18"/>
          <p:cNvSpPr txBox="1"/>
          <p:nvPr/>
        </p:nvSpPr>
        <p:spPr>
          <a:xfrm>
            <a:off x="8945548" y="2890614"/>
            <a:ext cx="1800493" cy="415498"/>
          </a:xfrm>
          <a:prstGeom prst="rect">
            <a:avLst/>
          </a:prstGeom>
          <a:noFill/>
        </p:spPr>
        <p:txBody>
          <a:bodyPr wrap="none" rtlCol="0">
            <a:spAutoFit/>
          </a:bodyPr>
          <a:lstStyle/>
          <a:p>
            <a:r>
              <a:rPr lang="zh-CN" altLang="en-US" dirty="0" smtClean="0"/>
              <a:t>需求变更阶段</a:t>
            </a:r>
            <a:endParaRPr lang="zh-CN" altLang="en-US" dirty="0"/>
          </a:p>
        </p:txBody>
      </p:sp>
      <p:sp>
        <p:nvSpPr>
          <p:cNvPr id="20" name="上箭头 19"/>
          <p:cNvSpPr/>
          <p:nvPr/>
        </p:nvSpPr>
        <p:spPr>
          <a:xfrm>
            <a:off x="9603036"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8267789" y="4712064"/>
            <a:ext cx="3156009" cy="209148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469783"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0909" y="3717826"/>
            <a:ext cx="2608406" cy="415498"/>
          </a:xfrm>
          <a:prstGeom prst="rect">
            <a:avLst/>
          </a:prstGeom>
          <a:noFill/>
        </p:spPr>
        <p:txBody>
          <a:bodyPr wrap="none" rtlCol="0">
            <a:spAutoFit/>
          </a:bodyPr>
          <a:lstStyle/>
          <a:p>
            <a:r>
              <a:rPr lang="zh-CN" altLang="en-US" dirty="0" smtClean="0"/>
              <a:t>系统设计和实现阶段</a:t>
            </a:r>
            <a:endParaRPr lang="zh-CN" altLang="en-US" dirty="0"/>
          </a:p>
        </p:txBody>
      </p:sp>
      <p:pic>
        <p:nvPicPr>
          <p:cNvPr id="6" name="图片 5"/>
          <p:cNvPicPr>
            <a:picLocks noChangeAspect="1"/>
          </p:cNvPicPr>
          <p:nvPr/>
        </p:nvPicPr>
        <p:blipFill>
          <a:blip r:embed="rId2"/>
          <a:stretch>
            <a:fillRect/>
          </a:stretch>
        </p:blipFill>
        <p:spPr>
          <a:xfrm>
            <a:off x="210533" y="1765902"/>
            <a:ext cx="6602661" cy="583772"/>
          </a:xfrm>
          <a:prstGeom prst="rect">
            <a:avLst/>
          </a:prstGeom>
        </p:spPr>
      </p:pic>
      <p:sp>
        <p:nvSpPr>
          <p:cNvPr id="9" name="矩形 8"/>
          <p:cNvSpPr/>
          <p:nvPr/>
        </p:nvSpPr>
        <p:spPr>
          <a:xfrm>
            <a:off x="4761125" y="2944787"/>
            <a:ext cx="2031325" cy="461665"/>
          </a:xfrm>
          <a:prstGeom prst="rect">
            <a:avLst/>
          </a:prstGeom>
        </p:spPr>
        <p:txBody>
          <a:bodyPr wrap="none">
            <a:spAutoFit/>
          </a:bodyPr>
          <a:lstStyle/>
          <a:p>
            <a:r>
              <a:rPr lang="zh-CN" altLang="zh-CN" sz="2400" kern="100" dirty="0">
                <a:latin typeface="Calibri" panose="020F0502020204030204" charset="0"/>
                <a:cs typeface="Times New Roman" panose="02020603050405020304" pitchFamily="18" charset="0"/>
              </a:rPr>
              <a:t>测试维护阶段</a:t>
            </a:r>
            <a:endParaRPr lang="zh-CN" altLang="en-US" dirty="0"/>
          </a:p>
        </p:txBody>
      </p:sp>
      <p:sp>
        <p:nvSpPr>
          <p:cNvPr id="21" name="上箭头 20"/>
          <p:cNvSpPr/>
          <p:nvPr/>
        </p:nvSpPr>
        <p:spPr>
          <a:xfrm>
            <a:off x="5560763" y="371189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3574926" y="4653930"/>
            <a:ext cx="4526265" cy="1788730"/>
          </a:xfrm>
          <a:prstGeom prst="rect">
            <a:avLst/>
          </a:prstGeom>
        </p:spPr>
      </p:pic>
      <p:sp>
        <p:nvSpPr>
          <p:cNvPr id="22" name="矩形 21"/>
          <p:cNvSpPr/>
          <p:nvPr/>
        </p:nvSpPr>
        <p:spPr>
          <a:xfrm>
            <a:off x="8903518" y="3665046"/>
            <a:ext cx="2031325" cy="461665"/>
          </a:xfrm>
          <a:prstGeom prst="rect">
            <a:avLst/>
          </a:prstGeom>
        </p:spPr>
        <p:txBody>
          <a:bodyPr wrap="none">
            <a:spAutoFit/>
          </a:bodyPr>
          <a:lstStyle/>
          <a:p>
            <a:r>
              <a:rPr lang="zh-CN" altLang="zh-CN" sz="2400" kern="100" dirty="0">
                <a:latin typeface="Calibri" panose="020F0502020204030204" charset="0"/>
                <a:cs typeface="Times New Roman" panose="02020603050405020304" pitchFamily="18" charset="0"/>
              </a:rPr>
              <a:t>项目总结阶段</a:t>
            </a:r>
            <a:endParaRPr lang="zh-CN" altLang="en-US" dirty="0"/>
          </a:p>
        </p:txBody>
      </p:sp>
      <p:sp>
        <p:nvSpPr>
          <p:cNvPr id="23" name="上箭头 22"/>
          <p:cNvSpPr/>
          <p:nvPr/>
        </p:nvSpPr>
        <p:spPr>
          <a:xfrm rot="10800000">
            <a:off x="9703156" y="2565697"/>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4"/>
          <a:stretch>
            <a:fillRect/>
          </a:stretch>
        </p:blipFill>
        <p:spPr>
          <a:xfrm>
            <a:off x="8558065" y="1701270"/>
            <a:ext cx="3154278" cy="713036"/>
          </a:xfrm>
          <a:prstGeom prst="rect">
            <a:avLst/>
          </a:prstGeom>
        </p:spPr>
      </p:pic>
      <p:pic>
        <p:nvPicPr>
          <p:cNvPr id="25" name="图片 24"/>
          <p:cNvPicPr>
            <a:picLocks noChangeAspect="1"/>
          </p:cNvPicPr>
          <p:nvPr/>
        </p:nvPicPr>
        <p:blipFill>
          <a:blip r:embed="rId5"/>
          <a:stretch>
            <a:fillRect/>
          </a:stretch>
        </p:blipFill>
        <p:spPr>
          <a:xfrm>
            <a:off x="8379755" y="450185"/>
            <a:ext cx="3332588" cy="156606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038" y="2061642"/>
            <a:ext cx="7460627" cy="4549534"/>
          </a:xfrm>
          <a:prstGeom prst="rect">
            <a:avLst/>
          </a:prstGeom>
        </p:spPr>
      </p:pic>
      <p:sp>
        <p:nvSpPr>
          <p:cNvPr id="7" name="文本框 6"/>
          <p:cNvSpPr txBox="1"/>
          <p:nvPr/>
        </p:nvSpPr>
        <p:spPr>
          <a:xfrm>
            <a:off x="838622" y="2997746"/>
            <a:ext cx="273630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里程碑提交记录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038" y="333450"/>
            <a:ext cx="10135478" cy="130313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990750" y="195103"/>
            <a:ext cx="6052718" cy="502445"/>
          </a:xfrm>
          <a:prstGeom prst="rect">
            <a:avLst/>
          </a:prstGeom>
          <a:noFill/>
        </p:spPr>
        <p:txBody>
          <a:bodyPr wrap="squar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GANTT</a:t>
            </a:r>
            <a:r>
              <a:rPr lang="zh-CN" altLang="zh-CN" sz="2665" dirty="0">
                <a:solidFill>
                  <a:srgbClr val="183A5D"/>
                </a:solidFill>
                <a:latin typeface="微软雅黑" panose="020B0503020204020204" pitchFamily="34" charset="-122"/>
                <a:ea typeface="微软雅黑" panose="020B0503020204020204" pitchFamily="34" charset="-122"/>
              </a:rPr>
              <a:t>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5839" y="779981"/>
            <a:ext cx="9145016" cy="5962076"/>
          </a:xfrm>
          <a:prstGeom prst="rect">
            <a:avLst/>
          </a:prstGeom>
        </p:spPr>
      </p:pic>
      <p:sp>
        <p:nvSpPr>
          <p:cNvPr id="7" name="文本框 6"/>
          <p:cNvSpPr txBox="1"/>
          <p:nvPr/>
        </p:nvSpPr>
        <p:spPr>
          <a:xfrm>
            <a:off x="9623598" y="3560964"/>
            <a:ext cx="3096344"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详见</a:t>
            </a:r>
            <a:r>
              <a:rPr lang="zh-CN" altLang="en-US" sz="2000" dirty="0">
                <a:solidFill>
                  <a:srgbClr val="183A5D"/>
                </a:solidFill>
                <a:latin typeface="微软雅黑" panose="020B0503020204020204" pitchFamily="34" charset="-122"/>
                <a:ea typeface="微软雅黑" panose="020B0503020204020204" pitchFamily="34" charset="-122"/>
              </a:rPr>
              <a:t>具体</a:t>
            </a:r>
            <a:r>
              <a:rPr lang="zh-CN" altLang="en-US" sz="2000" dirty="0" smtClean="0">
                <a:solidFill>
                  <a:srgbClr val="183A5D"/>
                </a:solidFill>
                <a:latin typeface="微软雅黑" panose="020B0503020204020204" pitchFamily="34" charset="-122"/>
                <a:ea typeface="微软雅黑" panose="020B0503020204020204" pitchFamily="34" charset="-122"/>
              </a:rPr>
              <a:t>甘特图文档</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130573" y="798669"/>
            <a:ext cx="4185761" cy="461665"/>
          </a:xfrm>
          <a:prstGeom prst="rect">
            <a:avLst/>
          </a:prstGeom>
          <a:noFill/>
        </p:spPr>
        <p:txBody>
          <a:bodyPr wrap="none" rtlCol="0">
            <a:spAutoFit/>
          </a:bodyPr>
          <a:lstStyle/>
          <a:p>
            <a:r>
              <a:rPr lang="zh-CN" altLang="en-US" sz="2400" dirty="0" smtClean="0"/>
              <a:t>项目章程所规定的过程交付物</a:t>
            </a:r>
            <a:endParaRPr lang="zh-CN" altLang="en-US" sz="2400" dirty="0"/>
          </a:p>
        </p:txBody>
      </p:sp>
      <p:pic>
        <p:nvPicPr>
          <p:cNvPr id="10" name="图片 9"/>
          <p:cNvPicPr>
            <a:picLocks noChangeAspect="1"/>
          </p:cNvPicPr>
          <p:nvPr/>
        </p:nvPicPr>
        <p:blipFill>
          <a:blip r:embed="rId2"/>
          <a:stretch>
            <a:fillRect/>
          </a:stretch>
        </p:blipFill>
        <p:spPr>
          <a:xfrm>
            <a:off x="6743278" y="275417"/>
            <a:ext cx="4886325" cy="6134100"/>
          </a:xfrm>
          <a:prstGeom prst="rect">
            <a:avLst/>
          </a:prstGeom>
        </p:spPr>
      </p:pic>
      <p:sp>
        <p:nvSpPr>
          <p:cNvPr id="13" name="右箭头 12"/>
          <p:cNvSpPr/>
          <p:nvPr/>
        </p:nvSpPr>
        <p:spPr>
          <a:xfrm>
            <a:off x="5316334" y="841865"/>
            <a:ext cx="936104"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1310" y="1859202"/>
            <a:ext cx="5053776" cy="738664"/>
          </a:xfrm>
          <a:prstGeom prst="rect">
            <a:avLst/>
          </a:prstGeom>
          <a:noFill/>
        </p:spPr>
        <p:txBody>
          <a:bodyPr wrap="square" rtlCol="0">
            <a:spAutoFit/>
          </a:bodyPr>
          <a:lstStyle/>
          <a:p>
            <a:r>
              <a:rPr lang="zh-CN" altLang="en-US" dirty="0"/>
              <a:t>可以</a:t>
            </a:r>
            <a:r>
              <a:rPr lang="zh-CN" altLang="en-US" dirty="0" smtClean="0"/>
              <a:t>看出，项目里程碑是在项目章程中有严格规定的</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414686" y="1199574"/>
            <a:ext cx="3877985" cy="461665"/>
          </a:xfrm>
          <a:prstGeom prst="rect">
            <a:avLst/>
          </a:prstGeom>
          <a:noFill/>
        </p:spPr>
        <p:txBody>
          <a:bodyPr wrap="none" rtlCol="0">
            <a:spAutoFit/>
          </a:bodyPr>
          <a:lstStyle/>
          <a:p>
            <a:r>
              <a:rPr lang="zh-CN" altLang="en-US" sz="2400" dirty="0" smtClean="0"/>
              <a:t>项目章程中规定的项目过程</a:t>
            </a:r>
            <a:endParaRPr lang="zh-CN" altLang="en-US" sz="2400" dirty="0"/>
          </a:p>
        </p:txBody>
      </p:sp>
      <p:sp>
        <p:nvSpPr>
          <p:cNvPr id="11" name="文本框 10"/>
          <p:cNvSpPr txBox="1"/>
          <p:nvPr/>
        </p:nvSpPr>
        <p:spPr>
          <a:xfrm>
            <a:off x="7057012" y="2565698"/>
            <a:ext cx="5184576" cy="1384995"/>
          </a:xfrm>
          <a:prstGeom prst="rect">
            <a:avLst/>
          </a:prstGeom>
          <a:noFill/>
        </p:spPr>
        <p:txBody>
          <a:bodyPr wrap="square" rtlCol="0">
            <a:spAutoFit/>
          </a:bodyPr>
          <a:lstStyle/>
          <a:p>
            <a:r>
              <a:rPr lang="zh-CN" altLang="en-US" dirty="0" smtClean="0"/>
              <a:t>实际交付时间比预期的晚</a:t>
            </a:r>
            <a:r>
              <a:rPr lang="en-US" altLang="zh-CN" dirty="0" smtClean="0"/>
              <a:t>10</a:t>
            </a:r>
            <a:r>
              <a:rPr lang="zh-CN" altLang="en-US" dirty="0" smtClean="0"/>
              <a:t>天，存在部分组员后期工作不到位导致返工的情况以及小组成员内部工作协调出现较大问题是导致工期延长的原因之一</a:t>
            </a:r>
            <a:endParaRPr lang="zh-CN" altLang="en-US" dirty="0"/>
          </a:p>
        </p:txBody>
      </p:sp>
      <p:pic>
        <p:nvPicPr>
          <p:cNvPr id="6" name="图片 5"/>
          <p:cNvPicPr>
            <a:picLocks noChangeAspect="1"/>
          </p:cNvPicPr>
          <p:nvPr/>
        </p:nvPicPr>
        <p:blipFill>
          <a:blip r:embed="rId2"/>
          <a:stretch>
            <a:fillRect/>
          </a:stretch>
        </p:blipFill>
        <p:spPr>
          <a:xfrm>
            <a:off x="334566" y="2565698"/>
            <a:ext cx="6686550" cy="3190875"/>
          </a:xfrm>
          <a:prstGeom prst="rect">
            <a:avLst/>
          </a:prstGeom>
        </p:spPr>
      </p:pic>
      <p:sp>
        <p:nvSpPr>
          <p:cNvPr id="14" name="右箭头 13"/>
          <p:cNvSpPr/>
          <p:nvPr/>
        </p:nvSpPr>
        <p:spPr>
          <a:xfrm rot="5400000">
            <a:off x="2867235" y="1864874"/>
            <a:ext cx="794313"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11230" y="646749"/>
            <a:ext cx="1627369" cy="502445"/>
          </a:xfrm>
          <a:prstGeom prst="rect">
            <a:avLst/>
          </a:prstGeom>
          <a:noFill/>
        </p:spPr>
        <p:txBody>
          <a:bodyPr wrap="non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WBS</a:t>
            </a:r>
            <a:r>
              <a:rPr lang="zh-CN" altLang="en-US" sz="2665" dirty="0">
                <a:solidFill>
                  <a:srgbClr val="183A5D"/>
                </a:solidFill>
                <a:latin typeface="微软雅黑" panose="020B0503020204020204" pitchFamily="34" charset="-122"/>
                <a:ea typeface="微软雅黑" panose="020B0503020204020204" pitchFamily="34" charset="-122"/>
              </a:rPr>
              <a:t>结构</a:t>
            </a:r>
          </a:p>
        </p:txBody>
      </p:sp>
      <p:pic>
        <p:nvPicPr>
          <p:cNvPr id="10" name="图片 9"/>
          <p:cNvPicPr>
            <a:picLocks noChangeAspect="1"/>
          </p:cNvPicPr>
          <p:nvPr/>
        </p:nvPicPr>
        <p:blipFill>
          <a:blip r:embed="rId2"/>
          <a:stretch>
            <a:fillRect/>
          </a:stretch>
        </p:blipFill>
        <p:spPr>
          <a:xfrm>
            <a:off x="0" y="1425671"/>
            <a:ext cx="7877321" cy="4869954"/>
          </a:xfrm>
          <a:prstGeom prst="rect">
            <a:avLst/>
          </a:prstGeom>
        </p:spPr>
      </p:pic>
      <p:pic>
        <p:nvPicPr>
          <p:cNvPr id="11" name="图片 10"/>
          <p:cNvPicPr>
            <a:picLocks noChangeAspect="1"/>
          </p:cNvPicPr>
          <p:nvPr/>
        </p:nvPicPr>
        <p:blipFill>
          <a:blip r:embed="rId3"/>
          <a:stretch>
            <a:fillRect/>
          </a:stretch>
        </p:blipFill>
        <p:spPr>
          <a:xfrm>
            <a:off x="7679556" y="2277666"/>
            <a:ext cx="4510857" cy="367240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圆角矩形 7"/>
          <p:cNvSpPr/>
          <p:nvPr/>
        </p:nvSpPr>
        <p:spPr>
          <a:xfrm>
            <a:off x="2134766" y="230615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p>
        </p:txBody>
      </p:sp>
      <p:grpSp>
        <p:nvGrpSpPr>
          <p:cNvPr id="12" name="组合 11"/>
          <p:cNvGrpSpPr/>
          <p:nvPr/>
        </p:nvGrpSpPr>
        <p:grpSpPr>
          <a:xfrm>
            <a:off x="2962380" y="2306256"/>
            <a:ext cx="2303225" cy="511810"/>
            <a:chOff x="6315199" y="2492728"/>
            <a:chExt cx="4117245" cy="511504"/>
          </a:xfrm>
        </p:grpSpPr>
        <p:sp>
          <p:nvSpPr>
            <p:cNvPr id="13" name="圆角矩形 1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圆角矩形 14"/>
          <p:cNvSpPr/>
          <p:nvPr/>
        </p:nvSpPr>
        <p:spPr>
          <a:xfrm>
            <a:off x="2134766" y="307758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6" name="组合 15"/>
          <p:cNvGrpSpPr/>
          <p:nvPr/>
        </p:nvGrpSpPr>
        <p:grpSpPr>
          <a:xfrm>
            <a:off x="2962380" y="3077693"/>
            <a:ext cx="2303225" cy="511810"/>
            <a:chOff x="6315199" y="2492728"/>
            <a:chExt cx="4117245"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2149811" y="387710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2941266" y="3857061"/>
            <a:ext cx="2303225" cy="511810"/>
            <a:chOff x="6315199" y="2492728"/>
            <a:chExt cx="4117245"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2134766" y="47067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2962380" y="4706863"/>
            <a:ext cx="2303225" cy="511810"/>
            <a:chOff x="6315199" y="2492728"/>
            <a:chExt cx="4117245" cy="511504"/>
          </a:xfrm>
        </p:grpSpPr>
        <p:sp>
          <p:nvSpPr>
            <p:cNvPr id="25" name="圆角矩形 2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6" name="矩形 25"/>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圆角矩形 26"/>
          <p:cNvSpPr/>
          <p:nvPr/>
        </p:nvSpPr>
        <p:spPr>
          <a:xfrm>
            <a:off x="2149811" y="55101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8" name="组合 27"/>
          <p:cNvGrpSpPr/>
          <p:nvPr/>
        </p:nvGrpSpPr>
        <p:grpSpPr>
          <a:xfrm>
            <a:off x="2977425" y="5510272"/>
            <a:ext cx="2472169" cy="511810"/>
            <a:chOff x="6315199" y="2492728"/>
            <a:chExt cx="4419249" cy="511504"/>
          </a:xfrm>
        </p:grpSpPr>
        <p:sp>
          <p:nvSpPr>
            <p:cNvPr id="29" name="圆角矩形 28"/>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圆角矩形 30"/>
          <p:cNvSpPr/>
          <p:nvPr/>
        </p:nvSpPr>
        <p:spPr>
          <a:xfrm>
            <a:off x="6671270" y="227766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6</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2" name="组合 31"/>
          <p:cNvGrpSpPr/>
          <p:nvPr/>
        </p:nvGrpSpPr>
        <p:grpSpPr>
          <a:xfrm>
            <a:off x="7535366" y="2277771"/>
            <a:ext cx="2472169" cy="511810"/>
            <a:chOff x="6315199" y="2492728"/>
            <a:chExt cx="4419249" cy="511504"/>
          </a:xfrm>
        </p:grpSpPr>
        <p:sp>
          <p:nvSpPr>
            <p:cNvPr id="33" name="圆角矩形 3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4" name="矩形 33"/>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7539287" y="3068681"/>
            <a:ext cx="2472169" cy="511810"/>
            <a:chOff x="6315199" y="2492728"/>
            <a:chExt cx="4419249" cy="511504"/>
          </a:xfrm>
        </p:grpSpPr>
        <p:sp>
          <p:nvSpPr>
            <p:cNvPr id="41" name="圆角矩形 4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2" name="矩形 41"/>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3" name="圆角矩形 42"/>
          <p:cNvSpPr/>
          <p:nvPr/>
        </p:nvSpPr>
        <p:spPr>
          <a:xfrm>
            <a:off x="6682872" y="306868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7</a:t>
            </a:r>
            <a:endParaRPr lang="en-US" altLang="zh-CN" sz="3600" dirty="0">
              <a:latin typeface="+mj-lt"/>
              <a:ea typeface="Arial Unicode MS" panose="020B0604020202020204" pitchFamily="34" charset="-122"/>
              <a:cs typeface="Arial Unicode MS" panose="020B0604020202020204" pitchFamily="34" charset="-122"/>
            </a:endParaRPr>
          </a:p>
        </p:txBody>
      </p:sp>
      <p:sp>
        <p:nvSpPr>
          <p:cNvPr id="38" name="文本框 37"/>
          <p:cNvSpPr txBox="1"/>
          <p:nvPr/>
        </p:nvSpPr>
        <p:spPr>
          <a:xfrm>
            <a:off x="4655046" y="1377683"/>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项目工程子计划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8"/>
                                        </p:tgtEl>
                                        <p:attrNameLst>
                                          <p:attrName>ppt_x</p:attrName>
                                          <p:attrName>ppt_y</p:attrName>
                                        </p:attrNameLst>
                                      </p:cBhvr>
                                      <p:rCtr x="1862" y="-2060"/>
                                    </p:animMotion>
                                  </p:childTnLst>
                                </p:cTn>
                              </p:par>
                            </p:childTnLst>
                          </p:cTn>
                        </p:par>
                        <p:par>
                          <p:cTn id="10" fill="hold">
                            <p:stCondLst>
                              <p:cond delay="1000"/>
                            </p:stCondLst>
                            <p:childTnLst>
                              <p:par>
                                <p:cTn id="11" presetID="26" presetClass="emph" presetSubtype="0" fill="hold" grpId="2"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2" presetClass="entr" presetSubtype="8"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15"/>
                                        </p:tgtEl>
                                        <p:attrNameLst>
                                          <p:attrName>ppt_x</p:attrName>
                                          <p:attrName>ppt_y</p:attrName>
                                        </p:attrNameLst>
                                      </p:cBhvr>
                                      <p:rCtr x="1862" y="-2060"/>
                                    </p:animMotion>
                                  </p:childTnLst>
                                </p:cTn>
                              </p:par>
                            </p:childTnLst>
                          </p:cTn>
                        </p:par>
                        <p:par>
                          <p:cTn id="23" fill="hold">
                            <p:stCondLst>
                              <p:cond delay="2500"/>
                            </p:stCondLst>
                            <p:childTnLst>
                              <p:par>
                                <p:cTn id="24" presetID="26" presetClass="emph" presetSubtype="0" fill="hold" grpId="2" nodeType="after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2" presetClass="entr" presetSubtype="8"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56" presetClass="path" presetSubtype="0" accel="50000" decel="50000" fill="hold" grpId="1" nodeType="withEffect">
                                  <p:stCondLst>
                                    <p:cond delay="0"/>
                                  </p:stCondLst>
                                  <p:childTnLst>
                                    <p:animMotion origin="layout" path="M -0.03737 0.04121 L -6.25E-7 -3.33333E-6 " pathEditMode="relative" rAng="0" ptsTypes="AA">
                                      <p:cBhvr>
                                        <p:cTn id="35" dur="700" fill="hold"/>
                                        <p:tgtEl>
                                          <p:spTgt spid="19"/>
                                        </p:tgtEl>
                                        <p:attrNameLst>
                                          <p:attrName>ppt_x</p:attrName>
                                          <p:attrName>ppt_y</p:attrName>
                                        </p:attrNameLst>
                                      </p:cBhvr>
                                      <p:rCtr x="1862" y="-2060"/>
                                    </p:animMotion>
                                  </p:childTnLst>
                                </p:cTn>
                              </p:par>
                            </p:childTnLst>
                          </p:cTn>
                        </p:par>
                        <p:par>
                          <p:cTn id="36" fill="hold">
                            <p:stCondLst>
                              <p:cond delay="4000"/>
                            </p:stCondLst>
                            <p:childTnLst>
                              <p:par>
                                <p:cTn id="37" presetID="26" presetClass="emph" presetSubtype="0" fill="hold" grpId="2" nodeType="afterEffect">
                                  <p:stCondLst>
                                    <p:cond delay="0"/>
                                  </p:stCondLst>
                                  <p:childTnLst>
                                    <p:animEffect transition="out" filter="fade">
                                      <p:cBhvr>
                                        <p:cTn id="38" dur="500" tmFilter="0, 0; .2, .5; .8, .5; 1, 0"/>
                                        <p:tgtEl>
                                          <p:spTgt spid="19"/>
                                        </p:tgtEl>
                                      </p:cBhvr>
                                    </p:animEffect>
                                    <p:animScale>
                                      <p:cBhvr>
                                        <p:cTn id="39" dur="250" autoRev="1" fill="hold"/>
                                        <p:tgtEl>
                                          <p:spTgt spid="19"/>
                                        </p:tgtEl>
                                      </p:cBhvr>
                                      <p:by x="105000" y="105000"/>
                                    </p:animScale>
                                  </p:childTnLst>
                                </p:cTn>
                              </p:par>
                              <p:par>
                                <p:cTn id="40" presetID="22" presetClass="entr" presetSubtype="8"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56" presetClass="path" presetSubtype="0" accel="50000" decel="50000" fill="hold" grpId="1" nodeType="withEffect">
                                  <p:stCondLst>
                                    <p:cond delay="0"/>
                                  </p:stCondLst>
                                  <p:childTnLst>
                                    <p:animMotion origin="layout" path="M -0.03737 0.04121 L -6.25E-7 -3.33333E-6 " pathEditMode="relative" rAng="0" ptsTypes="AA">
                                      <p:cBhvr>
                                        <p:cTn id="48" dur="700" fill="hold"/>
                                        <p:tgtEl>
                                          <p:spTgt spid="23"/>
                                        </p:tgtEl>
                                        <p:attrNameLst>
                                          <p:attrName>ppt_x</p:attrName>
                                          <p:attrName>ppt_y</p:attrName>
                                        </p:attrNameLst>
                                      </p:cBhvr>
                                      <p:rCtr x="1862" y="-2060"/>
                                    </p:animMotion>
                                  </p:childTnLst>
                                </p:cTn>
                              </p:par>
                            </p:childTnLst>
                          </p:cTn>
                        </p:par>
                        <p:par>
                          <p:cTn id="49" fill="hold">
                            <p:stCondLst>
                              <p:cond delay="5500"/>
                            </p:stCondLst>
                            <p:childTnLst>
                              <p:par>
                                <p:cTn id="50" presetID="26" presetClass="emph" presetSubtype="0" fill="hold" grpId="2" nodeType="afterEffect">
                                  <p:stCondLst>
                                    <p:cond delay="0"/>
                                  </p:stCondLst>
                                  <p:childTnLst>
                                    <p:animEffect transition="out" filter="fade">
                                      <p:cBhvr>
                                        <p:cTn id="51" dur="500" tmFilter="0, 0; .2, .5; .8, .5; 1, 0"/>
                                        <p:tgtEl>
                                          <p:spTgt spid="23"/>
                                        </p:tgtEl>
                                      </p:cBhvr>
                                    </p:animEffect>
                                    <p:animScale>
                                      <p:cBhvr>
                                        <p:cTn id="52" dur="250" autoRev="1" fill="hold"/>
                                        <p:tgtEl>
                                          <p:spTgt spid="23"/>
                                        </p:tgtEl>
                                      </p:cBhvr>
                                      <p:by x="105000" y="105000"/>
                                    </p:animScale>
                                  </p:childTnLst>
                                </p:cTn>
                              </p:par>
                              <p:par>
                                <p:cTn id="53" presetID="22" presetClass="entr" presetSubtype="8"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childTnLst>
                                </p:cTn>
                              </p:par>
                              <p:par>
                                <p:cTn id="60" presetID="56" presetClass="path" presetSubtype="0" accel="50000" decel="50000" fill="hold" grpId="1" nodeType="withEffect">
                                  <p:stCondLst>
                                    <p:cond delay="0"/>
                                  </p:stCondLst>
                                  <p:childTnLst>
                                    <p:animMotion origin="layout" path="M -0.03737 0.04121 L -6.25E-7 -3.33333E-6 " pathEditMode="relative" rAng="0" ptsTypes="AA">
                                      <p:cBhvr>
                                        <p:cTn id="61" dur="700" fill="hold"/>
                                        <p:tgtEl>
                                          <p:spTgt spid="27"/>
                                        </p:tgtEl>
                                        <p:attrNameLst>
                                          <p:attrName>ppt_x</p:attrName>
                                          <p:attrName>ppt_y</p:attrName>
                                        </p:attrNameLst>
                                      </p:cBhvr>
                                      <p:rCtr x="1862" y="-2060"/>
                                    </p:animMotion>
                                  </p:childTnLst>
                                </p:cTn>
                              </p:par>
                            </p:childTnLst>
                          </p:cTn>
                        </p:par>
                        <p:par>
                          <p:cTn id="62" fill="hold">
                            <p:stCondLst>
                              <p:cond delay="7000"/>
                            </p:stCondLst>
                            <p:childTnLst>
                              <p:par>
                                <p:cTn id="63" presetID="26" presetClass="emph" presetSubtype="0" fill="hold" grpId="2" nodeType="afterEffect">
                                  <p:stCondLst>
                                    <p:cond delay="0"/>
                                  </p:stCondLst>
                                  <p:childTnLst>
                                    <p:animEffect transition="out" filter="fade">
                                      <p:cBhvr>
                                        <p:cTn id="64" dur="500" tmFilter="0, 0; .2, .5; .8, .5; 1, 0"/>
                                        <p:tgtEl>
                                          <p:spTgt spid="27"/>
                                        </p:tgtEl>
                                      </p:cBhvr>
                                    </p:animEffect>
                                    <p:animScale>
                                      <p:cBhvr>
                                        <p:cTn id="65" dur="250" autoRev="1" fill="hold"/>
                                        <p:tgtEl>
                                          <p:spTgt spid="27"/>
                                        </p:tgtEl>
                                      </p:cBhvr>
                                      <p:by x="105000" y="105000"/>
                                    </p:animScale>
                                  </p:childTnLst>
                                </p:cTn>
                              </p:par>
                              <p:par>
                                <p:cTn id="66" presetID="22" presetClass="entr" presetSubtype="8" fill="hold"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childTnLst>
                                </p:cTn>
                              </p:par>
                              <p:par>
                                <p:cTn id="73" presetID="56" presetClass="path" presetSubtype="0" accel="50000" decel="50000" fill="hold" grpId="1" nodeType="withEffect">
                                  <p:stCondLst>
                                    <p:cond delay="0"/>
                                  </p:stCondLst>
                                  <p:childTnLst>
                                    <p:animMotion origin="layout" path="M -0.03737 0.04121 L -6.25E-7 -3.33333E-6 " pathEditMode="relative" rAng="0" ptsTypes="AA">
                                      <p:cBhvr>
                                        <p:cTn id="74" dur="700" fill="hold"/>
                                        <p:tgtEl>
                                          <p:spTgt spid="31"/>
                                        </p:tgtEl>
                                        <p:attrNameLst>
                                          <p:attrName>ppt_x</p:attrName>
                                          <p:attrName>ppt_y</p:attrName>
                                        </p:attrNameLst>
                                      </p:cBhvr>
                                      <p:rCtr x="1862" y="-2060"/>
                                    </p:animMotion>
                                  </p:childTnLst>
                                </p:cTn>
                              </p:par>
                            </p:childTnLst>
                          </p:cTn>
                        </p:par>
                        <p:par>
                          <p:cTn id="75" fill="hold">
                            <p:stCondLst>
                              <p:cond delay="8500"/>
                            </p:stCondLst>
                            <p:childTnLst>
                              <p:par>
                                <p:cTn id="76" presetID="26" presetClass="emph" presetSubtype="0" fill="hold" grpId="2" nodeType="afterEffect">
                                  <p:stCondLst>
                                    <p:cond delay="0"/>
                                  </p:stCondLst>
                                  <p:childTnLst>
                                    <p:animEffect transition="out" filter="fade">
                                      <p:cBhvr>
                                        <p:cTn id="77" dur="500" tmFilter="0, 0; .2, .5; .8, .5; 1, 0"/>
                                        <p:tgtEl>
                                          <p:spTgt spid="31"/>
                                        </p:tgtEl>
                                      </p:cBhvr>
                                    </p:animEffect>
                                    <p:animScale>
                                      <p:cBhvr>
                                        <p:cTn id="78" dur="250" autoRev="1" fill="hold"/>
                                        <p:tgtEl>
                                          <p:spTgt spid="31"/>
                                        </p:tgtEl>
                                      </p:cBhvr>
                                      <p:by x="105000" y="105000"/>
                                    </p:animScale>
                                  </p:childTnLst>
                                </p:cTn>
                              </p:par>
                              <p:par>
                                <p:cTn id="79" presetID="22" presetClass="entr" presetSubtype="8" fill="hold" nodeType="withEffect">
                                  <p:stCondLst>
                                    <p:cond delay="50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500"/>
                                        <p:tgtEl>
                                          <p:spTgt spid="32"/>
                                        </p:tgtEl>
                                      </p:cBhvr>
                                    </p:animEffect>
                                  </p:childTnLst>
                                </p:cTn>
                              </p:par>
                              <p:par>
                                <p:cTn id="82" presetID="22" presetClass="entr" presetSubtype="8" fill="hold" nodeType="withEffect">
                                  <p:stCondLst>
                                    <p:cond delay="50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par>
                          <p:cTn id="85" fill="hold">
                            <p:stCondLst>
                              <p:cond delay="9000"/>
                            </p:stCondLst>
                            <p:childTnLst>
                              <p:par>
                                <p:cTn id="86" presetID="10" presetClass="entr" presetSubtype="0"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childTnLst>
                                </p:cTn>
                              </p:par>
                              <p:par>
                                <p:cTn id="89" presetID="56" presetClass="path" presetSubtype="0" accel="50000" decel="50000" fill="hold" grpId="1" nodeType="withEffect">
                                  <p:stCondLst>
                                    <p:cond delay="0"/>
                                  </p:stCondLst>
                                  <p:childTnLst>
                                    <p:animMotion origin="layout" path="M -0.03737 0.04121 L -6.25E-7 -3.33333E-6 " pathEditMode="relative" rAng="0" ptsTypes="AA">
                                      <p:cBhvr>
                                        <p:cTn id="90" dur="700" fill="hold"/>
                                        <p:tgtEl>
                                          <p:spTgt spid="43"/>
                                        </p:tgtEl>
                                        <p:attrNameLst>
                                          <p:attrName>ppt_x</p:attrName>
                                          <p:attrName>ppt_y</p:attrName>
                                        </p:attrNameLst>
                                      </p:cBhvr>
                                      <p:rCtr x="1862" y="-2060"/>
                                    </p:animMotion>
                                  </p:childTnLst>
                                </p:cTn>
                              </p:par>
                            </p:childTnLst>
                          </p:cTn>
                        </p:par>
                        <p:par>
                          <p:cTn id="91" fill="hold">
                            <p:stCondLst>
                              <p:cond delay="10000"/>
                            </p:stCondLst>
                            <p:childTnLst>
                              <p:par>
                                <p:cTn id="92" presetID="26" presetClass="emph" presetSubtype="0" fill="hold" grpId="2" nodeType="afterEffect">
                                  <p:stCondLst>
                                    <p:cond delay="0"/>
                                  </p:stCondLst>
                                  <p:childTnLst>
                                    <p:animEffect transition="out" filter="fade">
                                      <p:cBhvr>
                                        <p:cTn id="93" dur="500" tmFilter="0, 0; .2, .5; .8, .5; 1, 0"/>
                                        <p:tgtEl>
                                          <p:spTgt spid="43"/>
                                        </p:tgtEl>
                                      </p:cBhvr>
                                    </p:animEffect>
                                    <p:animScale>
                                      <p:cBhvr>
                                        <p:cTn id="94"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15" grpId="0" bldLvl="0" animBg="1"/>
      <p:bldP spid="15" grpId="1" bldLvl="0" animBg="1"/>
      <p:bldP spid="15" grpId="2" bldLvl="0" animBg="1"/>
      <p:bldP spid="19" grpId="0" bldLvl="0" animBg="1"/>
      <p:bldP spid="19" grpId="1" bldLvl="0" animBg="1"/>
      <p:bldP spid="19" grpId="2" bldLvl="0" animBg="1"/>
      <p:bldP spid="23" grpId="0" bldLvl="0" animBg="1"/>
      <p:bldP spid="23" grpId="1" bldLvl="0" animBg="1"/>
      <p:bldP spid="23" grpId="2" bldLvl="0" animBg="1"/>
      <p:bldP spid="27" grpId="0" bldLvl="0" animBg="1"/>
      <p:bldP spid="27" grpId="1" bldLvl="0" animBg="1"/>
      <p:bldP spid="27" grpId="2" bldLvl="0" animBg="1"/>
      <p:bldP spid="31" grpId="0" bldLvl="0" animBg="1"/>
      <p:bldP spid="31" grpId="1" bldLvl="0" animBg="1"/>
      <p:bldP spid="31" grpId="2" bldLvl="0" animBg="1"/>
      <p:bldP spid="43" grpId="0" bldLvl="0" animBg="1"/>
      <p:bldP spid="43" grpId="1" bldLvl="0" animBg="1"/>
      <p:bldP spid="43" grpId="2"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194519" y="2219567"/>
            <a:ext cx="2808312" cy="614045"/>
          </a:xfrm>
          <a:prstGeom prst="rect">
            <a:avLst/>
          </a:prstGeom>
          <a:noFill/>
        </p:spPr>
        <p:txBody>
          <a:bodyPr wrap="square" lIns="121948" tIns="60973" rIns="121948" bIns="60973">
            <a:spAutoFit/>
          </a:bodyPr>
          <a:lstStyle/>
          <a:p>
            <a:pPr algn="r">
              <a:defRPr/>
            </a:pPr>
            <a:r>
              <a:rPr lang="zh-CN" altLang="zh-CN" sz="3200" b="1" dirty="0">
                <a:solidFill>
                  <a:schemeClr val="bg1"/>
                </a:solidFill>
                <a:latin typeface="微软雅黑" panose="020B0503020204020204" pitchFamily="34" charset="-122"/>
                <a:ea typeface="微软雅黑" panose="020B0503020204020204" pitchFamily="34" charset="-122"/>
              </a:rPr>
              <a:t>目录</a:t>
            </a:r>
          </a:p>
        </p:txBody>
      </p:sp>
      <p:sp>
        <p:nvSpPr>
          <p:cNvPr id="2" name="圆角矩形 1"/>
          <p:cNvSpPr/>
          <p:nvPr/>
        </p:nvSpPr>
        <p:spPr>
          <a:xfrm>
            <a:off x="6095206" y="134156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1</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922820" y="1341667"/>
            <a:ext cx="2094661" cy="511810"/>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342889" y="2549647"/>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组内工作</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1077142" y="8169484"/>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p>
        </p:txBody>
      </p:sp>
      <p:grpSp>
        <p:nvGrpSpPr>
          <p:cNvPr id="7" name="组合 6"/>
          <p:cNvGrpSpPr/>
          <p:nvPr/>
        </p:nvGrpSpPr>
        <p:grpSpPr>
          <a:xfrm>
            <a:off x="1802958" y="8169557"/>
            <a:ext cx="1973580" cy="511810"/>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会议记录</a:t>
              </a:r>
            </a:p>
          </p:txBody>
        </p:sp>
      </p:grpSp>
      <p:sp>
        <p:nvSpPr>
          <p:cNvPr id="10" name="圆角矩形 9"/>
          <p:cNvSpPr/>
          <p:nvPr/>
        </p:nvSpPr>
        <p:spPr>
          <a:xfrm>
            <a:off x="-4830260" y="7995846"/>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p>
        </p:txBody>
      </p:sp>
      <p:grpSp>
        <p:nvGrpSpPr>
          <p:cNvPr id="11" name="组合 10"/>
          <p:cNvGrpSpPr/>
          <p:nvPr/>
        </p:nvGrpSpPr>
        <p:grpSpPr>
          <a:xfrm>
            <a:off x="-4104444" y="7995919"/>
            <a:ext cx="1973580" cy="511810"/>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81843" y="2493011"/>
              <a:ext cx="2653074" cy="429003"/>
            </a:xfrm>
            <a:prstGeom prst="rect">
              <a:avLst/>
            </a:prstGeom>
          </p:spPr>
          <p:txBody>
            <a:bodyPr wrap="square" lIns="121960" tIns="60980" rIns="121960" bIns="60980">
              <a:spAutoFit/>
            </a:bodyPr>
            <a:lstStyle/>
            <a:p>
              <a:pPr>
                <a:defRPr/>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WBS</a:t>
              </a:r>
            </a:p>
          </p:txBody>
        </p:sp>
      </p:grpSp>
      <p:sp>
        <p:nvSpPr>
          <p:cNvPr id="54" name="圆角矩形 53"/>
          <p:cNvSpPr/>
          <p:nvPr/>
        </p:nvSpPr>
        <p:spPr>
          <a:xfrm>
            <a:off x="6095206" y="206477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5" name="组合 54"/>
          <p:cNvGrpSpPr/>
          <p:nvPr/>
        </p:nvGrpSpPr>
        <p:grpSpPr>
          <a:xfrm>
            <a:off x="6922820" y="2064877"/>
            <a:ext cx="2094661" cy="511810"/>
            <a:chOff x="6315199" y="2492728"/>
            <a:chExt cx="3744416" cy="511504"/>
          </a:xfrm>
        </p:grpSpPr>
        <p:sp>
          <p:nvSpPr>
            <p:cNvPr id="56" name="圆角矩形 5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379837" y="2537435"/>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6095206" y="28402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6922820" y="2840372"/>
            <a:ext cx="2303225" cy="511810"/>
            <a:chOff x="6315199" y="2492728"/>
            <a:chExt cx="4117245" cy="511504"/>
          </a:xfrm>
        </p:grpSpPr>
        <p:sp>
          <p:nvSpPr>
            <p:cNvPr id="60" name="圆角矩形 5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6095206" y="35933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3" name="组合 62"/>
          <p:cNvGrpSpPr/>
          <p:nvPr/>
        </p:nvGrpSpPr>
        <p:grpSpPr>
          <a:xfrm>
            <a:off x="6922820" y="3593463"/>
            <a:ext cx="2303225" cy="511810"/>
            <a:chOff x="6315199" y="2492728"/>
            <a:chExt cx="4117245" cy="511504"/>
          </a:xfrm>
        </p:grpSpPr>
        <p:sp>
          <p:nvSpPr>
            <p:cNvPr id="64" name="圆角矩形 6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需求变更</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圆角矩形 65"/>
          <p:cNvSpPr/>
          <p:nvPr/>
        </p:nvSpPr>
        <p:spPr>
          <a:xfrm>
            <a:off x="6095206" y="436479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7" name="组合 66"/>
          <p:cNvGrpSpPr/>
          <p:nvPr/>
        </p:nvGrpSpPr>
        <p:grpSpPr>
          <a:xfrm>
            <a:off x="6922820" y="4364900"/>
            <a:ext cx="2303225" cy="511810"/>
            <a:chOff x="6315199" y="2492728"/>
            <a:chExt cx="4117245" cy="511504"/>
          </a:xfrm>
        </p:grpSpPr>
        <p:sp>
          <p:nvSpPr>
            <p:cNvPr id="68" name="圆角矩形 6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9" name="矩形 6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后续</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2"/>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6"/>
                                        </p:tgtEl>
                                        <p:attrNameLst>
                                          <p:attrName>ppt_x</p:attrName>
                                          <p:attrName>ppt_y</p:attrName>
                                        </p:attrNameLst>
                                      </p:cBhvr>
                                      <p:rCtr x="1862" y="-2060"/>
                                    </p:animMotion>
                                  </p:childTnLst>
                                </p:cTn>
                              </p:par>
                              <p:par>
                                <p:cTn id="34" presetID="22" presetClass="entr" presetSubtype="8" fill="hold" nodeType="with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56" presetClass="path" presetSubtype="0" accel="50000" decel="50000" fill="hold" grpId="1" nodeType="withEffect">
                                  <p:stCondLst>
                                    <p:cond delay="750"/>
                                  </p:stCondLst>
                                  <p:childTnLst>
                                    <p:animMotion origin="layout" path="M -0.03737 0.04121 L -6.25E-7 -4.44444E-6 " pathEditMode="relative" rAng="0" ptsTypes="AA">
                                      <p:cBhvr>
                                        <p:cTn id="41" dur="700" fill="hold"/>
                                        <p:tgtEl>
                                          <p:spTgt spid="10"/>
                                        </p:tgtEl>
                                        <p:attrNameLst>
                                          <p:attrName>ppt_x</p:attrName>
                                          <p:attrName>ppt_y</p:attrName>
                                        </p:attrNameLst>
                                      </p:cBhvr>
                                      <p:rCtr x="1862" y="-2060"/>
                                    </p:animMotion>
                                  </p:childTnLst>
                                </p:cTn>
                              </p:par>
                              <p:par>
                                <p:cTn id="42" presetID="22" presetClass="entr" presetSubtype="8"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2350"/>
                            </p:stCondLst>
                            <p:childTnLst>
                              <p:par>
                                <p:cTn id="46" presetID="10" presetClass="entr" presetSubtype="0"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1000"/>
                                        <p:tgtEl>
                                          <p:spTgt spid="54"/>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54"/>
                                        </p:tgtEl>
                                        <p:attrNameLst>
                                          <p:attrName>ppt_x</p:attrName>
                                          <p:attrName>ppt_y</p:attrName>
                                        </p:attrNameLst>
                                      </p:cBhvr>
                                      <p:rCtr x="1862" y="-2060"/>
                                    </p:animMotion>
                                  </p:childTnLst>
                                </p:cTn>
                              </p:par>
                            </p:childTnLst>
                          </p:cTn>
                        </p:par>
                        <p:par>
                          <p:cTn id="51" fill="hold">
                            <p:stCondLst>
                              <p:cond delay="3350"/>
                            </p:stCondLst>
                            <p:childTnLst>
                              <p:par>
                                <p:cTn id="52" presetID="26" presetClass="emph" presetSubtype="0" fill="hold" grpId="2" nodeType="afterEffect">
                                  <p:stCondLst>
                                    <p:cond delay="0"/>
                                  </p:stCondLst>
                                  <p:childTnLst>
                                    <p:animEffect transition="out" filter="fade">
                                      <p:cBhvr>
                                        <p:cTn id="53" dur="500" tmFilter="0, 0; .2, .5; .8, .5; 1, 0"/>
                                        <p:tgtEl>
                                          <p:spTgt spid="54"/>
                                        </p:tgtEl>
                                      </p:cBhvr>
                                    </p:animEffect>
                                    <p:animScale>
                                      <p:cBhvr>
                                        <p:cTn id="54" dur="250" autoRev="1" fill="hold"/>
                                        <p:tgtEl>
                                          <p:spTgt spid="54"/>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385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58"/>
                                        </p:tgtEl>
                                        <p:attrNameLst>
                                          <p:attrName>ppt_x</p:attrName>
                                          <p:attrName>ppt_y</p:attrName>
                                        </p:attrNameLst>
                                      </p:cBhvr>
                                      <p:rCtr x="1862" y="-2060"/>
                                    </p:animMotion>
                                  </p:childTnLst>
                                </p:cTn>
                              </p:par>
                            </p:childTnLst>
                          </p:cTn>
                        </p:par>
                        <p:par>
                          <p:cTn id="64" fill="hold">
                            <p:stCondLst>
                              <p:cond delay="4850"/>
                            </p:stCondLst>
                            <p:childTnLst>
                              <p:par>
                                <p:cTn id="65" presetID="26" presetClass="emph" presetSubtype="0" fill="hold" grpId="2" nodeType="afterEffect">
                                  <p:stCondLst>
                                    <p:cond delay="0"/>
                                  </p:stCondLst>
                                  <p:childTnLst>
                                    <p:animEffect transition="out" filter="fade">
                                      <p:cBhvr>
                                        <p:cTn id="66" dur="500" tmFilter="0, 0; .2, .5; .8, .5; 1, 0"/>
                                        <p:tgtEl>
                                          <p:spTgt spid="58"/>
                                        </p:tgtEl>
                                      </p:cBhvr>
                                    </p:animEffect>
                                    <p:animScale>
                                      <p:cBhvr>
                                        <p:cTn id="67" dur="250" autoRev="1" fill="hold"/>
                                        <p:tgtEl>
                                          <p:spTgt spid="58"/>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59"/>
                                        </p:tgtEl>
                                        <p:attrNameLst>
                                          <p:attrName>style.visibility</p:attrName>
                                        </p:attrNameLst>
                                      </p:cBhvr>
                                      <p:to>
                                        <p:strVal val="visible"/>
                                      </p:to>
                                    </p:set>
                                    <p:animEffect transition="in" filter="wipe(left)">
                                      <p:cBhvr>
                                        <p:cTn id="70" dur="500"/>
                                        <p:tgtEl>
                                          <p:spTgt spid="59"/>
                                        </p:tgtEl>
                                      </p:cBhvr>
                                    </p:animEffect>
                                  </p:childTnLst>
                                </p:cTn>
                              </p:par>
                            </p:childTnLst>
                          </p:cTn>
                        </p:par>
                        <p:par>
                          <p:cTn id="71" fill="hold">
                            <p:stCondLst>
                              <p:cond delay="535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1000"/>
                                        <p:tgtEl>
                                          <p:spTgt spid="62"/>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62"/>
                                        </p:tgtEl>
                                        <p:attrNameLst>
                                          <p:attrName>ppt_x</p:attrName>
                                          <p:attrName>ppt_y</p:attrName>
                                        </p:attrNameLst>
                                      </p:cBhvr>
                                      <p:rCtr x="1862" y="-2060"/>
                                    </p:animMotion>
                                  </p:childTnLst>
                                </p:cTn>
                              </p:par>
                            </p:childTnLst>
                          </p:cTn>
                        </p:par>
                        <p:par>
                          <p:cTn id="77" fill="hold">
                            <p:stCondLst>
                              <p:cond delay="6350"/>
                            </p:stCondLst>
                            <p:childTnLst>
                              <p:par>
                                <p:cTn id="78" presetID="26" presetClass="emph" presetSubtype="0" fill="hold" grpId="2" nodeType="afterEffect">
                                  <p:stCondLst>
                                    <p:cond delay="0"/>
                                  </p:stCondLst>
                                  <p:childTnLst>
                                    <p:animEffect transition="out" filter="fade">
                                      <p:cBhvr>
                                        <p:cTn id="79" dur="500" tmFilter="0, 0; .2, .5; .8, .5; 1, 0"/>
                                        <p:tgtEl>
                                          <p:spTgt spid="62"/>
                                        </p:tgtEl>
                                      </p:cBhvr>
                                    </p:animEffect>
                                    <p:animScale>
                                      <p:cBhvr>
                                        <p:cTn id="80" dur="250" autoRev="1" fill="hold"/>
                                        <p:tgtEl>
                                          <p:spTgt spid="62"/>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500"/>
                                        <p:tgtEl>
                                          <p:spTgt spid="63"/>
                                        </p:tgtEl>
                                      </p:cBhvr>
                                    </p:animEffect>
                                  </p:childTnLst>
                                </p:cTn>
                              </p:par>
                            </p:childTnLst>
                          </p:cTn>
                        </p:par>
                        <p:par>
                          <p:cTn id="84" fill="hold">
                            <p:stCondLst>
                              <p:cond delay="6850"/>
                            </p:stCondLst>
                            <p:childTnLst>
                              <p:par>
                                <p:cTn id="85" presetID="10" presetClass="entr" presetSubtype="0"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1000"/>
                                        <p:tgtEl>
                                          <p:spTgt spid="66"/>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66"/>
                                        </p:tgtEl>
                                        <p:attrNameLst>
                                          <p:attrName>ppt_x</p:attrName>
                                          <p:attrName>ppt_y</p:attrName>
                                        </p:attrNameLst>
                                      </p:cBhvr>
                                      <p:rCtr x="1862" y="-2060"/>
                                    </p:animMotion>
                                  </p:childTnLst>
                                </p:cTn>
                              </p:par>
                            </p:childTnLst>
                          </p:cTn>
                        </p:par>
                        <p:par>
                          <p:cTn id="90" fill="hold">
                            <p:stCondLst>
                              <p:cond delay="7850"/>
                            </p:stCondLst>
                            <p:childTnLst>
                              <p:par>
                                <p:cTn id="91" presetID="26" presetClass="emph" presetSubtype="0" fill="hold" grpId="2" nodeType="afterEffect">
                                  <p:stCondLst>
                                    <p:cond delay="0"/>
                                  </p:stCondLst>
                                  <p:childTnLst>
                                    <p:animEffect transition="out" filter="fade">
                                      <p:cBhvr>
                                        <p:cTn id="92" dur="500" tmFilter="0, 0; .2, .5; .8, .5; 1, 0"/>
                                        <p:tgtEl>
                                          <p:spTgt spid="66"/>
                                        </p:tgtEl>
                                      </p:cBhvr>
                                    </p:animEffect>
                                    <p:animScale>
                                      <p:cBhvr>
                                        <p:cTn id="93" dur="250" autoRev="1" fill="hold"/>
                                        <p:tgtEl>
                                          <p:spTgt spid="66"/>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67"/>
                                        </p:tgtEl>
                                        <p:attrNameLst>
                                          <p:attrName>style.visibility</p:attrName>
                                        </p:attrNameLst>
                                      </p:cBhvr>
                                      <p:to>
                                        <p:strVal val="visible"/>
                                      </p:to>
                                    </p:set>
                                    <p:animEffect transition="in" filter="wipe(left)">
                                      <p:cBhvr>
                                        <p:cTn id="9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P spid="2" grpId="0" bldLvl="0" animBg="1"/>
      <p:bldP spid="2" grpId="1" bldLvl="0" animBg="1"/>
      <p:bldP spid="2" grpId="2" bldLvl="0" animBg="1"/>
      <p:bldP spid="6" grpId="0" bldLvl="0" animBg="1"/>
      <p:bldP spid="6" grpId="1" bldLvl="0" animBg="1"/>
      <p:bldP spid="10" grpId="0" bldLvl="0" animBg="1"/>
      <p:bldP spid="10" grpId="1" bldLvl="0" animBg="1"/>
      <p:bldP spid="54" grpId="0" bldLvl="0" animBg="1"/>
      <p:bldP spid="54" grpId="1" bldLvl="0" animBg="1"/>
      <p:bldP spid="54" grpId="2" bldLvl="0" animBg="1"/>
      <p:bldP spid="58" grpId="0" bldLvl="0" animBg="1"/>
      <p:bldP spid="58" grpId="1" bldLvl="0" animBg="1"/>
      <p:bldP spid="58" grpId="2" bldLvl="0" animBg="1"/>
      <p:bldP spid="62" grpId="0" bldLvl="0" animBg="1"/>
      <p:bldP spid="62" grpId="1" bldLvl="0" animBg="1"/>
      <p:bldP spid="62" grpId="2" bldLvl="0" animBg="1"/>
      <p:bldP spid="66" grpId="0" bldLvl="0" animBg="1"/>
      <p:bldP spid="66" grpId="1" bldLvl="0" animBg="1"/>
      <p:bldP spid="66"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时间管理子计划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4871070" y="250550"/>
            <a:ext cx="1723549" cy="400110"/>
          </a:xfrm>
          <a:prstGeom prst="rect">
            <a:avLst/>
          </a:prstGeom>
        </p:spPr>
        <p:txBody>
          <a:bodyPr wrap="none">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详情见甘特图</a:t>
            </a:r>
          </a:p>
        </p:txBody>
      </p:sp>
      <p:pic>
        <p:nvPicPr>
          <p:cNvPr id="7" name="图片 6"/>
          <p:cNvPicPr>
            <a:picLocks noChangeAspect="1"/>
          </p:cNvPicPr>
          <p:nvPr/>
        </p:nvPicPr>
        <p:blipFill>
          <a:blip r:embed="rId2"/>
          <a:stretch>
            <a:fillRect/>
          </a:stretch>
        </p:blipFill>
        <p:spPr>
          <a:xfrm>
            <a:off x="1774726" y="752200"/>
            <a:ext cx="9145016" cy="596207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1238134" y="1914724"/>
          <a:ext cx="6153216" cy="1008112"/>
        </p:xfrm>
        <a:graphic>
          <a:graphicData uri="http://schemas.openxmlformats.org/drawingml/2006/table">
            <a:tbl>
              <a:tblPr firstRow="1" firstCol="1" bandRow="1">
                <a:tableStyleId>{5C22544A-7EE6-4342-B048-85BDC9FD1C3A}</a:tableStyleId>
              </a:tblPr>
              <a:tblGrid>
                <a:gridCol w="858639">
                  <a:extLst>
                    <a:ext uri="{9D8B030D-6E8A-4147-A177-3AD203B41FA5}">
                      <a16:colId xmlns:a16="http://schemas.microsoft.com/office/drawing/2014/main" val="20000"/>
                    </a:ext>
                  </a:extLst>
                </a:gridCol>
                <a:gridCol w="858639">
                  <a:extLst>
                    <a:ext uri="{9D8B030D-6E8A-4147-A177-3AD203B41FA5}">
                      <a16:colId xmlns:a16="http://schemas.microsoft.com/office/drawing/2014/main" val="20001"/>
                    </a:ext>
                  </a:extLst>
                </a:gridCol>
                <a:gridCol w="858639">
                  <a:extLst>
                    <a:ext uri="{9D8B030D-6E8A-4147-A177-3AD203B41FA5}">
                      <a16:colId xmlns:a16="http://schemas.microsoft.com/office/drawing/2014/main" val="20002"/>
                    </a:ext>
                  </a:extLst>
                </a:gridCol>
                <a:gridCol w="858639">
                  <a:extLst>
                    <a:ext uri="{9D8B030D-6E8A-4147-A177-3AD203B41FA5}">
                      <a16:colId xmlns:a16="http://schemas.microsoft.com/office/drawing/2014/main" val="20003"/>
                    </a:ext>
                  </a:extLst>
                </a:gridCol>
                <a:gridCol w="858639">
                  <a:extLst>
                    <a:ext uri="{9D8B030D-6E8A-4147-A177-3AD203B41FA5}">
                      <a16:colId xmlns:a16="http://schemas.microsoft.com/office/drawing/2014/main" val="20004"/>
                    </a:ext>
                  </a:extLst>
                </a:gridCol>
                <a:gridCol w="1000658">
                  <a:extLst>
                    <a:ext uri="{9D8B030D-6E8A-4147-A177-3AD203B41FA5}">
                      <a16:colId xmlns:a16="http://schemas.microsoft.com/office/drawing/2014/main" val="20005"/>
                    </a:ext>
                  </a:extLst>
                </a:gridCol>
                <a:gridCol w="859363">
                  <a:extLst>
                    <a:ext uri="{9D8B030D-6E8A-4147-A177-3AD203B41FA5}">
                      <a16:colId xmlns:a16="http://schemas.microsoft.com/office/drawing/2014/main" val="20006"/>
                    </a:ext>
                  </a:extLst>
                </a:gridCol>
              </a:tblGrid>
              <a:tr h="252028">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756084">
                <a:tc>
                  <a:txBody>
                    <a:bodyPr/>
                    <a:lstStyle/>
                    <a:p>
                      <a:pPr algn="just">
                        <a:spcAft>
                          <a:spcPts val="0"/>
                        </a:spcAft>
                      </a:pPr>
                      <a:r>
                        <a:rPr lang="zh-CN" sz="1050" kern="100">
                          <a:effectLst/>
                        </a:rPr>
                        <a:t>项目经理</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黄为波</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负责任务的分配，文案起草</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软工</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15336551730</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nvGraphicFramePr>
        <p:xfrm>
          <a:off x="1284005" y="3717826"/>
          <a:ext cx="5267960" cy="12801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会议记录员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陈子卿</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记录开会内容，写好会议任务分配和任务检查表，上传</a:t>
                      </a:r>
                      <a:r>
                        <a:rPr lang="en-US" sz="1050" kern="100" dirty="0" err="1">
                          <a:effectLst/>
                        </a:rPr>
                        <a:t>Git</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31601347</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15968119438</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弘毅</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bl>
          </a:graphicData>
        </a:graphic>
      </p:graphicFrame>
      <p:sp>
        <p:nvSpPr>
          <p:cNvPr id="9" name="矩形 8"/>
          <p:cNvSpPr/>
          <p:nvPr/>
        </p:nvSpPr>
        <p:spPr>
          <a:xfrm>
            <a:off x="1166126" y="837506"/>
            <a:ext cx="6092825" cy="1077218"/>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本职概述：</a:t>
            </a: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负责项目管理工作，安排项目资源，对项目的规模、进度、工作量、质量、费用、风险、缺陷等进行控制，保证项目按计划运行，实现课程下达的项目目标</a:t>
            </a:r>
          </a:p>
        </p:txBody>
      </p:sp>
      <p:sp>
        <p:nvSpPr>
          <p:cNvPr id="10" name="矩形 9"/>
          <p:cNvSpPr/>
          <p:nvPr/>
        </p:nvSpPr>
        <p:spPr>
          <a:xfrm>
            <a:off x="1126654" y="3133051"/>
            <a:ext cx="6092825" cy="584775"/>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负责会议记录和录音</a:t>
            </a:r>
          </a:p>
        </p:txBody>
      </p:sp>
      <p:graphicFrame>
        <p:nvGraphicFramePr>
          <p:cNvPr id="11" name="表格 10"/>
          <p:cNvGraphicFramePr>
            <a:graphicFrameLocks noGrp="1"/>
          </p:cNvGraphicFramePr>
          <p:nvPr/>
        </p:nvGraphicFramePr>
        <p:xfrm>
          <a:off x="1270670" y="5850156"/>
          <a:ext cx="5267960" cy="64008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16002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sym typeface="+mn-ea"/>
                        </a:rPr>
                        <a:t>技术支持员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a:latin typeface="Calibri" panose="020F0502020204030204" charset="0"/>
                          <a:cs typeface="Calibri" panose="020F0502020204030204" charset="0"/>
                          <a:sym typeface="+mn-ea"/>
                        </a:rPr>
                        <a:t>苏雨豪</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dirty="0" err="1">
                          <a:latin typeface="宋体" panose="02010600030101010101" pitchFamily="2" charset="-122"/>
                          <a:ea typeface="宋体" panose="02010600030101010101" pitchFamily="2" charset="-122"/>
                          <a:cs typeface="宋体" panose="02010600030101010101" pitchFamily="2" charset="-122"/>
                          <a:sym typeface="+mn-ea"/>
                        </a:rPr>
                        <a:t>负责相关软件的学习及教学</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rPr>
                        <a:t>软工1501</a:t>
                      </a:r>
                      <a:endParaRPr lang="en-US" altLang="en-US" sz="105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0">
                        <a:buNone/>
                      </a:pPr>
                      <a:r>
                        <a:rPr lang="en-US" sz="1050" b="0">
                          <a:latin typeface="Calibri" panose="020F0502020204030204" charset="0"/>
                          <a:cs typeface="Calibri" panose="020F0502020204030204" charset="0"/>
                        </a:rPr>
                        <a:t>31501166</a:t>
                      </a:r>
                      <a:endParaRPr lang="en-US" altLang="en-US" sz="1050" b="0">
                        <a:latin typeface="Calibri" panose="020F0502020204030204" charset="0"/>
                        <a:ea typeface="Calibri" panose="020F0502020204030204" charset="0"/>
                        <a:cs typeface="Calibri" panose="020F0502020204030204" charset="0"/>
                      </a:endParaRPr>
                    </a:p>
                  </a:txBody>
                  <a:tcPr marL="68580" marR="68580" marT="0" marB="0" anchor="ctr"/>
                </a:tc>
                <a:tc>
                  <a:txBody>
                    <a:bodyPr/>
                    <a:lstStyle/>
                    <a:p>
                      <a:pPr indent="0">
                        <a:buNone/>
                      </a:pPr>
                      <a:r>
                        <a:rPr lang="en-US" sz="1050" b="0">
                          <a:latin typeface="Calibri" panose="020F0502020204030204" charset="0"/>
                          <a:cs typeface="Calibri" panose="020F0502020204030204" charset="0"/>
                        </a:rPr>
                        <a:t>15858276362</a:t>
                      </a:r>
                      <a:endParaRPr lang="en-US" altLang="en-US" sz="1050" b="0">
                        <a:latin typeface="Calibri" panose="020F0502020204030204" charset="0"/>
                        <a:ea typeface="Calibri" panose="020F0502020204030204" charset="0"/>
                        <a:cs typeface="Calibri" panose="020F0502020204030204" charset="0"/>
                      </a:endParaRPr>
                    </a:p>
                  </a:txBody>
                  <a:tcPr marL="68580" marR="68580" marT="0" marB="0" anchor="ctr"/>
                </a:tc>
                <a:tc>
                  <a:txBody>
                    <a:bodyPr/>
                    <a:lstStyle/>
                    <a:p>
                      <a:pPr indent="0">
                        <a:buNone/>
                      </a:pPr>
                      <a:r>
                        <a:rPr lang="en-US" sz="1050" b="0" dirty="0">
                          <a:latin typeface="宋体" panose="02010600030101010101" pitchFamily="2" charset="-122"/>
                          <a:ea typeface="宋体" panose="02010600030101010101" pitchFamily="2" charset="-122"/>
                          <a:cs typeface="宋体" panose="02010600030101010101" pitchFamily="2" charset="-122"/>
                        </a:rPr>
                        <a:t>求真1-524</a:t>
                      </a:r>
                      <a:endParaRPr lang="en-US" altLang="en-US" sz="105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bl>
          </a:graphicData>
        </a:graphic>
      </p:graphicFrame>
      <p:sp>
        <p:nvSpPr>
          <p:cNvPr id="12" name="文本框 11"/>
          <p:cNvSpPr txBox="1"/>
          <p:nvPr/>
        </p:nvSpPr>
        <p:spPr>
          <a:xfrm>
            <a:off x="1204502" y="5237251"/>
            <a:ext cx="5080000" cy="584775"/>
          </a:xfrm>
          <a:prstGeom prst="rect">
            <a:avLst/>
          </a:prstGeom>
          <a:noFill/>
          <a:ln w="9525">
            <a:noFill/>
          </a:ln>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负责相关软件的学习及教学，阶段性培训成果的检查。</a:t>
            </a:r>
          </a:p>
        </p:txBody>
      </p:sp>
    </p:spTree>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5198" y="886059"/>
            <a:ext cx="6092825" cy="1077218"/>
          </a:xfrm>
          <a:prstGeom prst="rect">
            <a:avLst/>
          </a:prstGeom>
        </p:spPr>
        <p:txBody>
          <a:bodyPr>
            <a:spAutoFit/>
          </a:bodyPr>
          <a:lstStyle/>
          <a:p>
            <a:r>
              <a:rPr lang="zh-CN" altLang="zh-CN" sz="1600" dirty="0"/>
              <a:t>本职概述：</a:t>
            </a:r>
          </a:p>
          <a:p>
            <a:r>
              <a:rPr lang="zh-CN" altLang="zh-CN" sz="1600" dirty="0"/>
              <a:t>负责计划软件配置管理活动，标识配置项，建立基线，进行版本和变更控制，保证相关人员能够方便地通过软件配置管理获得有用的信息</a:t>
            </a:r>
          </a:p>
        </p:txBody>
      </p:sp>
      <p:graphicFrame>
        <p:nvGraphicFramePr>
          <p:cNvPr id="12" name="表格 11"/>
          <p:cNvGraphicFramePr>
            <a:graphicFrameLocks noGrp="1"/>
          </p:cNvGraphicFramePr>
          <p:nvPr/>
        </p:nvGraphicFramePr>
        <p:xfrm>
          <a:off x="1328423" y="1963277"/>
          <a:ext cx="5267960" cy="28803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dirty="0">
                          <a:effectLst/>
                        </a:rPr>
                        <a:t>配置管理员</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江亮儒</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负责维护配置管理 ，系统，制定标识配置项，建立基线，进行版本和变更控制，负责日常提交项目产出与过程文档，帮助其他成员解决配置管理的问题。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31601352</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dirty="0">
                          <a:effectLst/>
                        </a:rPr>
                        <a:t>13588899791</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13" name="矩形 12"/>
          <p:cNvSpPr/>
          <p:nvPr/>
        </p:nvSpPr>
        <p:spPr>
          <a:xfrm>
            <a:off x="1198662" y="4949954"/>
            <a:ext cx="6092825" cy="830997"/>
          </a:xfrm>
          <a:prstGeom prst="rect">
            <a:avLst/>
          </a:prstGeom>
        </p:spPr>
        <p:txBody>
          <a:bodyPr>
            <a:spAutoFit/>
          </a:bodyPr>
          <a:lstStyle/>
          <a:p>
            <a:r>
              <a:rPr lang="zh-CN" altLang="zh-CN" sz="1600" dirty="0"/>
              <a:t>本职概述：</a:t>
            </a:r>
          </a:p>
          <a:p>
            <a:r>
              <a:rPr lang="zh-CN" altLang="zh-CN" sz="1600" dirty="0"/>
              <a:t>负责安排用户访谈，主要负责组织小组成员，了解他们的课余时间，安排访谈活动</a:t>
            </a:r>
          </a:p>
        </p:txBody>
      </p:sp>
      <p:graphicFrame>
        <p:nvGraphicFramePr>
          <p:cNvPr id="14" name="表格 13"/>
          <p:cNvGraphicFramePr>
            <a:graphicFrameLocks noGrp="1"/>
          </p:cNvGraphicFramePr>
          <p:nvPr/>
        </p:nvGraphicFramePr>
        <p:xfrm>
          <a:off x="1315757" y="5814050"/>
          <a:ext cx="5267960" cy="640080"/>
        </p:xfrm>
        <a:graphic>
          <a:graphicData uri="http://schemas.openxmlformats.org/drawingml/2006/table">
            <a:tbl>
              <a:tblPr firstRow="1" firstCol="1" bandRow="1">
                <a:tableStyleId>{5C22544A-7EE6-4342-B048-85BDC9FD1C3A}</a:tableStyleId>
              </a:tblPr>
              <a:tblGrid>
                <a:gridCol w="725805">
                  <a:extLst>
                    <a:ext uri="{9D8B030D-6E8A-4147-A177-3AD203B41FA5}">
                      <a16:colId xmlns:a16="http://schemas.microsoft.com/office/drawing/2014/main" val="20000"/>
                    </a:ext>
                  </a:extLst>
                </a:gridCol>
                <a:gridCol w="726440">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3425">
                  <a:extLst>
                    <a:ext uri="{9D8B030D-6E8A-4147-A177-3AD203B41FA5}">
                      <a16:colId xmlns:a16="http://schemas.microsoft.com/office/drawing/2014/main" val="20003"/>
                    </a:ext>
                  </a:extLst>
                </a:gridCol>
                <a:gridCol w="748030">
                  <a:extLst>
                    <a:ext uri="{9D8B030D-6E8A-4147-A177-3AD203B41FA5}">
                      <a16:colId xmlns:a16="http://schemas.microsoft.com/office/drawing/2014/main" val="20004"/>
                    </a:ext>
                  </a:extLst>
                </a:gridCol>
                <a:gridCol w="870585">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用户访谈员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蔡峰</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负责访谈问题的编写</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31601344</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17367073325</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1-524</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3430910" y="1197546"/>
          <a:ext cx="8573355" cy="5448300"/>
        </p:xfrm>
        <a:graphic>
          <a:graphicData uri="http://schemas.openxmlformats.org/drawingml/2006/table">
            <a:tbl>
              <a:tblPr/>
              <a:tblGrid>
                <a:gridCol w="1738674">
                  <a:extLst>
                    <a:ext uri="{9D8B030D-6E8A-4147-A177-3AD203B41FA5}">
                      <a16:colId xmlns:a16="http://schemas.microsoft.com/office/drawing/2014/main" val="20000"/>
                    </a:ext>
                  </a:extLst>
                </a:gridCol>
                <a:gridCol w="872928">
                  <a:extLst>
                    <a:ext uri="{9D8B030D-6E8A-4147-A177-3AD203B41FA5}">
                      <a16:colId xmlns:a16="http://schemas.microsoft.com/office/drawing/2014/main" val="20001"/>
                    </a:ext>
                  </a:extLst>
                </a:gridCol>
                <a:gridCol w="2762388">
                  <a:extLst>
                    <a:ext uri="{9D8B030D-6E8A-4147-A177-3AD203B41FA5}">
                      <a16:colId xmlns:a16="http://schemas.microsoft.com/office/drawing/2014/main" val="20002"/>
                    </a:ext>
                  </a:extLst>
                </a:gridCol>
                <a:gridCol w="1308878">
                  <a:extLst>
                    <a:ext uri="{9D8B030D-6E8A-4147-A177-3AD203B41FA5}">
                      <a16:colId xmlns:a16="http://schemas.microsoft.com/office/drawing/2014/main" val="20003"/>
                    </a:ext>
                  </a:extLst>
                </a:gridCol>
                <a:gridCol w="1890487">
                  <a:extLst>
                    <a:ext uri="{9D8B030D-6E8A-4147-A177-3AD203B41FA5}">
                      <a16:colId xmlns:a16="http://schemas.microsoft.com/office/drawing/2014/main" val="20004"/>
                    </a:ext>
                  </a:extLst>
                </a:gridCol>
              </a:tblGrid>
              <a:tr h="266700">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积极干系人</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提出者</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dirty="0">
                          <a:effectLst/>
                          <a:latin typeface="Calibri" panose="020F0502020204030204" charset="0"/>
                          <a:ea typeface="宋体" panose="02010600030101010101" pitchFamily="2" charset="-122"/>
                          <a:cs typeface="Times New Roman" panose="02020603050405020304" pitchFamily="18" charset="0"/>
                        </a:rPr>
                        <a:t>联系方式</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所在地</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角色</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0"/>
                  </a:ext>
                </a:extLst>
              </a:tr>
              <a:tr h="516987">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杨枨</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yangc@zucc.edu.cn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理</a:t>
                      </a:r>
                      <a:r>
                        <a:rPr lang="en-US" sz="1700" kern="100">
                          <a:effectLst/>
                          <a:latin typeface="Calibri" panose="020F0502020204030204" charset="0"/>
                          <a:ea typeface="宋体" panose="02010600030101010101" pitchFamily="2" charset="-122"/>
                          <a:cs typeface="Times New Roman" panose="02020603050405020304" pitchFamily="18" charset="0"/>
                        </a:rPr>
                        <a:t>4-506</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项目下达者以及教师用户代表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8493">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侯宏仑</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ubilabs@zucc.edu.cn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理</a:t>
                      </a:r>
                      <a:r>
                        <a:rPr lang="en-US" sz="1700" kern="100">
                          <a:effectLst/>
                          <a:latin typeface="Calibri" panose="020F0502020204030204" charset="0"/>
                          <a:ea typeface="宋体" panose="02010600030101010101" pitchFamily="2" charset="-122"/>
                          <a:cs typeface="Times New Roman" panose="02020603050405020304" pitchFamily="18" charset="0"/>
                        </a:rPr>
                        <a:t>4-501</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项目下达者</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助教陈栩</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charset="0"/>
                          <a:ea typeface="宋体" panose="02010600030101010101" pitchFamily="2" charset="-122"/>
                          <a:cs typeface="Times New Roman" panose="02020603050405020304" pitchFamily="18" charset="0"/>
                        </a:rPr>
                        <a:t>31601341@stu.zucc.edu.cn</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问源</a:t>
                      </a:r>
                      <a:r>
                        <a:rPr lang="en-US" sz="1700" kern="100">
                          <a:effectLst/>
                          <a:latin typeface="Calibri" panose="020F0502020204030204" charset="0"/>
                          <a:ea typeface="宋体" panose="02010600030101010101" pitchFamily="2" charset="-122"/>
                          <a:cs typeface="Times New Roman" panose="02020603050405020304" pitchFamily="18" charset="0"/>
                        </a:rPr>
                        <a:t>1-636</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助教冯一鸣</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solidFill>
                            <a:schemeClr val="tx1"/>
                          </a:solidFill>
                          <a:effectLst/>
                          <a:latin typeface="Calibri" panose="020F0502020204030204" charset="0"/>
                          <a:ea typeface="宋体" panose="02010600030101010101" pitchFamily="2" charset="-122"/>
                          <a:cs typeface="Times New Roman" panose="02020603050405020304" pitchFamily="18" charset="0"/>
                        </a:rPr>
                        <a:t>31601390@stu.zucc.edu.cn</a:t>
                      </a:r>
                      <a:endParaRPr lang="zh-CN" sz="17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弘毅</a:t>
                      </a:r>
                      <a:r>
                        <a:rPr lang="en-US" sz="1700" kern="100">
                          <a:effectLst/>
                          <a:latin typeface="Calibri" panose="020F0502020204030204" charset="0"/>
                          <a:ea typeface="宋体" panose="02010600030101010101" pitchFamily="2" charset="-122"/>
                          <a:cs typeface="Times New Roman" panose="02020603050405020304" pitchFamily="18" charset="0"/>
                        </a:rPr>
                        <a:t>1-610</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助教陈妍蓝</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charset="0"/>
                          <a:ea typeface="宋体" panose="02010600030101010101" pitchFamily="2" charset="-122"/>
                          <a:cs typeface="Times New Roman" panose="02020603050405020304" pitchFamily="18" charset="0"/>
                        </a:rPr>
                        <a:t>31501391@stu.zucc.edu.cn</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问源</a:t>
                      </a:r>
                      <a:r>
                        <a:rPr lang="en-US" sz="1700" kern="100">
                          <a:effectLst/>
                          <a:latin typeface="Calibri" panose="020F0502020204030204" charset="0"/>
                          <a:ea typeface="宋体" panose="02010600030101010101" pitchFamily="2" charset="-122"/>
                          <a:cs typeface="Times New Roman" panose="02020603050405020304" pitchFamily="18" charset="0"/>
                        </a:rPr>
                        <a:t>1-646</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6700">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陈尚辉</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287256264@qq.com</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管理员用户代表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吕迪</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31504251@stu.zucc.edu.cn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求真</a:t>
                      </a:r>
                      <a:r>
                        <a:rPr lang="en-US" sz="1700" kern="100">
                          <a:effectLst/>
                          <a:latin typeface="Calibri" panose="020F0502020204030204" charset="0"/>
                          <a:ea typeface="宋体" panose="02010600030101010101" pitchFamily="2" charset="-122"/>
                          <a:cs typeface="Times New Roman" panose="02020603050405020304" pitchFamily="18" charset="0"/>
                        </a:rPr>
                        <a:t>1-125</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学生用户代表，软件工程专业在读学生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周朴杰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31509186@stu.zucc.edu.cn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700" kern="100" dirty="0" smtClean="0">
                          <a:effectLst/>
                          <a:latin typeface="Calibri" panose="020F0502020204030204" charset="0"/>
                          <a:ea typeface="宋体" panose="02010600030101010101" pitchFamily="2" charset="-122"/>
                          <a:cs typeface="Times New Roman" panose="02020603050405020304" pitchFamily="18" charset="0"/>
                        </a:rPr>
                        <a:t>致远</a:t>
                      </a:r>
                      <a:r>
                        <a:rPr lang="en-US" sz="1700" kern="100" dirty="0" smtClean="0">
                          <a:effectLst/>
                          <a:latin typeface="Calibri" panose="020F0502020204030204" charset="0"/>
                          <a:ea typeface="宋体" panose="02010600030101010101" pitchFamily="2" charset="-122"/>
                          <a:cs typeface="Times New Roman" panose="02020603050405020304" pitchFamily="18" charset="0"/>
                        </a:rPr>
                        <a:t>1-301</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dirty="0">
                          <a:effectLst/>
                          <a:latin typeface="Calibri" panose="020F0502020204030204" charset="0"/>
                          <a:ea typeface="宋体" panose="02010600030101010101" pitchFamily="2" charset="-122"/>
                          <a:cs typeface="Times New Roman" panose="02020603050405020304" pitchFamily="18" charset="0"/>
                        </a:rPr>
                        <a:t>游客用户代表，法学专业就读学生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5" name="矩形 14"/>
          <p:cNvSpPr/>
          <p:nvPr/>
        </p:nvSpPr>
        <p:spPr>
          <a:xfrm>
            <a:off x="622598" y="1197546"/>
            <a:ext cx="2281074" cy="461665"/>
          </a:xfrm>
          <a:prstGeom prst="rect">
            <a:avLst/>
          </a:prstGeom>
        </p:spPr>
        <p:txBody>
          <a:bodyPr wrap="none">
            <a:spAutoFit/>
          </a:bodyPr>
          <a:lstStyle/>
          <a:p>
            <a:pPr lvl="1"/>
            <a:r>
              <a:rPr lang="zh-CN" altLang="zh-CN" sz="2400" b="1" dirty="0"/>
              <a:t>干系人手册</a:t>
            </a:r>
          </a:p>
        </p:txBody>
      </p:sp>
    </p:spTree>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636087" y="661501"/>
            <a:ext cx="3139962" cy="461665"/>
          </a:xfrm>
          <a:prstGeom prst="rect">
            <a:avLst/>
          </a:prstGeom>
        </p:spPr>
        <p:txBody>
          <a:bodyPr wrap="none">
            <a:spAutoFit/>
          </a:bodyPr>
          <a:lstStyle/>
          <a:p>
            <a:pPr lvl="2"/>
            <a:r>
              <a:rPr lang="zh-CN" altLang="zh-CN" sz="2400" b="1" dirty="0"/>
              <a:t>正式沟通计划</a:t>
            </a:r>
          </a:p>
        </p:txBody>
      </p:sp>
      <p:sp>
        <p:nvSpPr>
          <p:cNvPr id="8" name="矩形 7"/>
          <p:cNvSpPr/>
          <p:nvPr/>
        </p:nvSpPr>
        <p:spPr>
          <a:xfrm>
            <a:off x="636087" y="4599546"/>
            <a:ext cx="3449342" cy="461665"/>
          </a:xfrm>
          <a:prstGeom prst="rect">
            <a:avLst/>
          </a:prstGeom>
        </p:spPr>
        <p:txBody>
          <a:bodyPr wrap="none">
            <a:spAutoFit/>
          </a:bodyPr>
          <a:lstStyle/>
          <a:p>
            <a:pPr lvl="2"/>
            <a:r>
              <a:rPr lang="zh-CN" altLang="zh-CN" sz="2400" b="1" dirty="0"/>
              <a:t>非正式沟通计划</a:t>
            </a:r>
          </a:p>
        </p:txBody>
      </p:sp>
      <p:graphicFrame>
        <p:nvGraphicFramePr>
          <p:cNvPr id="12" name="表格 11"/>
          <p:cNvGraphicFramePr/>
          <p:nvPr/>
        </p:nvGraphicFramePr>
        <p:xfrm>
          <a:off x="1845445" y="5085978"/>
          <a:ext cx="7562128" cy="1683385"/>
        </p:xfrm>
        <a:graphic>
          <a:graphicData uri="http://schemas.openxmlformats.org/drawingml/2006/table">
            <a:tbl>
              <a:tblPr firstRow="1" bandRow="1">
                <a:tableStyleId>{5940675A-B579-460E-94D1-54222C63F5DA}</a:tableStyleId>
              </a:tblPr>
              <a:tblGrid>
                <a:gridCol w="1243061">
                  <a:extLst>
                    <a:ext uri="{9D8B030D-6E8A-4147-A177-3AD203B41FA5}">
                      <a16:colId xmlns:a16="http://schemas.microsoft.com/office/drawing/2014/main" val="20000"/>
                    </a:ext>
                  </a:extLst>
                </a:gridCol>
                <a:gridCol w="1264363">
                  <a:extLst>
                    <a:ext uri="{9D8B030D-6E8A-4147-A177-3AD203B41FA5}">
                      <a16:colId xmlns:a16="http://schemas.microsoft.com/office/drawing/2014/main" val="20001"/>
                    </a:ext>
                  </a:extLst>
                </a:gridCol>
                <a:gridCol w="1311777">
                  <a:extLst>
                    <a:ext uri="{9D8B030D-6E8A-4147-A177-3AD203B41FA5}">
                      <a16:colId xmlns:a16="http://schemas.microsoft.com/office/drawing/2014/main" val="20002"/>
                    </a:ext>
                  </a:extLst>
                </a:gridCol>
                <a:gridCol w="1299408">
                  <a:extLst>
                    <a:ext uri="{9D8B030D-6E8A-4147-A177-3AD203B41FA5}">
                      <a16:colId xmlns:a16="http://schemas.microsoft.com/office/drawing/2014/main" val="20003"/>
                    </a:ext>
                  </a:extLst>
                </a:gridCol>
                <a:gridCol w="1241687">
                  <a:extLst>
                    <a:ext uri="{9D8B030D-6E8A-4147-A177-3AD203B41FA5}">
                      <a16:colId xmlns:a16="http://schemas.microsoft.com/office/drawing/2014/main" val="20004"/>
                    </a:ext>
                  </a:extLst>
                </a:gridCol>
                <a:gridCol w="1201832">
                  <a:extLst>
                    <a:ext uri="{9D8B030D-6E8A-4147-A177-3AD203B41FA5}">
                      <a16:colId xmlns:a16="http://schemas.microsoft.com/office/drawing/2014/main" val="20005"/>
                    </a:ext>
                  </a:extLst>
                </a:gridCol>
              </a:tblGrid>
              <a:tr h="398780">
                <a:tc>
                  <a:txBody>
                    <a:bodyPr/>
                    <a:lstStyle/>
                    <a:p>
                      <a:pPr indent="0">
                        <a:buNone/>
                      </a:pPr>
                      <a:r>
                        <a:rPr lang="en-US" sz="1600" b="1" dirty="0" err="1">
                          <a:latin typeface="宋体" panose="02010600030101010101" pitchFamily="2" charset="-122"/>
                          <a:ea typeface="宋体" panose="02010600030101010101" pitchFamily="2" charset="-122"/>
                          <a:cs typeface="宋体" panose="02010600030101010101" pitchFamily="2" charset="-122"/>
                        </a:rPr>
                        <a:t>沟通计划</a:t>
                      </a:r>
                      <a:endParaRPr lang="en-US" altLang="en-US" sz="16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沟通地点</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沟通时间</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参与人员</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产出</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0"/>
                  </a:ext>
                </a:extLst>
              </a:tr>
              <a:tr h="3981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面谈</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7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微信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网络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9983">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紧急会议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当面沟通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理四楼道</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Calibri" panose="020F0502020204030204" charset="0"/>
                          <a:cs typeface="Calibri" panose="020F0502020204030204" charset="0"/>
                        </a:rPr>
                        <a:t>PM</a:t>
                      </a:r>
                      <a:r>
                        <a:rPr lang="en-US" sz="1600" b="0" dirty="0" err="1">
                          <a:latin typeface="宋体" panose="02010600030101010101" pitchFamily="2" charset="-122"/>
                          <a:ea typeface="宋体" panose="02010600030101010101" pitchFamily="2" charset="-122"/>
                          <a:cs typeface="宋体" panose="02010600030101010101" pitchFamily="2" charset="-122"/>
                        </a:rPr>
                        <a:t>下达时间</a:t>
                      </a:r>
                      <a:endParaRPr lang="en-US" altLang="en-US" sz="1600" b="0" dirty="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会议纪要</a:t>
                      </a:r>
                      <a:r>
                        <a:rPr lang="en-US" sz="1600" b="0" dirty="0">
                          <a:latin typeface="Calibri" panose="020F0502020204030204" charset="0"/>
                          <a:cs typeface="Calibri" panose="020F0502020204030204" charset="0"/>
                        </a:rPr>
                        <a:t>/</a:t>
                      </a:r>
                      <a:r>
                        <a:rPr lang="en-US" sz="1600" b="0" dirty="0" err="1">
                          <a:latin typeface="宋体" panose="02010600030101010101" pitchFamily="2" charset="-122"/>
                          <a:ea typeface="宋体" panose="02010600030101010101" pitchFamily="2" charset="-122"/>
                          <a:cs typeface="宋体" panose="02010600030101010101" pitchFamily="2" charset="-122"/>
                        </a:rPr>
                        <a:t>录音文件</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nvGraphicFramePr>
        <p:xfrm>
          <a:off x="1845445" y="1138860"/>
          <a:ext cx="7562129" cy="3460685"/>
        </p:xfrm>
        <a:graphic>
          <a:graphicData uri="http://schemas.openxmlformats.org/drawingml/2006/table">
            <a:tbl>
              <a:tblPr/>
              <a:tblGrid>
                <a:gridCol w="1234564">
                  <a:extLst>
                    <a:ext uri="{9D8B030D-6E8A-4147-A177-3AD203B41FA5}">
                      <a16:colId xmlns:a16="http://schemas.microsoft.com/office/drawing/2014/main" val="20000"/>
                    </a:ext>
                  </a:extLst>
                </a:gridCol>
                <a:gridCol w="1016444">
                  <a:extLst>
                    <a:ext uri="{9D8B030D-6E8A-4147-A177-3AD203B41FA5}">
                      <a16:colId xmlns:a16="http://schemas.microsoft.com/office/drawing/2014/main" val="20001"/>
                    </a:ext>
                  </a:extLst>
                </a:gridCol>
                <a:gridCol w="1138225">
                  <a:extLst>
                    <a:ext uri="{9D8B030D-6E8A-4147-A177-3AD203B41FA5}">
                      <a16:colId xmlns:a16="http://schemas.microsoft.com/office/drawing/2014/main" val="20002"/>
                    </a:ext>
                  </a:extLst>
                </a:gridCol>
                <a:gridCol w="1769779">
                  <a:extLst>
                    <a:ext uri="{9D8B030D-6E8A-4147-A177-3AD203B41FA5}">
                      <a16:colId xmlns:a16="http://schemas.microsoft.com/office/drawing/2014/main" val="20003"/>
                    </a:ext>
                  </a:extLst>
                </a:gridCol>
                <a:gridCol w="1071323">
                  <a:extLst>
                    <a:ext uri="{9D8B030D-6E8A-4147-A177-3AD203B41FA5}">
                      <a16:colId xmlns:a16="http://schemas.microsoft.com/office/drawing/2014/main" val="20004"/>
                    </a:ext>
                  </a:extLst>
                </a:gridCol>
                <a:gridCol w="1331794">
                  <a:extLst>
                    <a:ext uri="{9D8B030D-6E8A-4147-A177-3AD203B41FA5}">
                      <a16:colId xmlns:a16="http://schemas.microsoft.com/office/drawing/2014/main" val="20005"/>
                    </a:ext>
                  </a:extLst>
                </a:gridCol>
              </a:tblGrid>
              <a:tr h="247192">
                <a:tc>
                  <a:txBody>
                    <a:bodyPr/>
                    <a:lstStyle/>
                    <a:p>
                      <a:pPr algn="just">
                        <a:spcAft>
                          <a:spcPts val="0"/>
                        </a:spcAft>
                      </a:pPr>
                      <a:r>
                        <a:rPr lang="zh-CN" sz="1400" b="1" kern="100" dirty="0">
                          <a:effectLst/>
                          <a:latin typeface="Calibri" panose="020F0502020204030204"/>
                          <a:ea typeface="宋体" panose="02010600030101010101" pitchFamily="2" charset="-122"/>
                          <a:cs typeface="Times New Roman" panose="02020603050405020304"/>
                        </a:rPr>
                        <a:t>沟通计划</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沟通方式</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沟通地点</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沟通时间</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参与人员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产出</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周常会议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弘毅</a:t>
                      </a:r>
                      <a:r>
                        <a:rPr lang="en-US" sz="1400" kern="100">
                          <a:effectLst/>
                          <a:latin typeface="Calibri" panose="020F0502020204030204"/>
                          <a:ea typeface="宋体" panose="02010600030101010101" pitchFamily="2" charset="-122"/>
                          <a:cs typeface="Times New Roman" panose="02020603050405020304"/>
                        </a:rPr>
                        <a:t>1-602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星期五助教任务布置后，小组成员任务完成后的检查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会议纪要</a:t>
                      </a:r>
                      <a:r>
                        <a:rPr lang="en-US" sz="1400" kern="100">
                          <a:effectLst/>
                          <a:latin typeface="Calibri" panose="020F0502020204030204"/>
                          <a:ea typeface="宋体" panose="02010600030101010101" pitchFamily="2" charset="-122"/>
                          <a:cs typeface="Times New Roman" panose="02020603050405020304"/>
                        </a:rPr>
                        <a:t>/</a:t>
                      </a:r>
                      <a:r>
                        <a:rPr lang="zh-CN" sz="1400" kern="10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评审会议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理</a:t>
                      </a:r>
                      <a:r>
                        <a:rPr lang="en-US" sz="1400" kern="100">
                          <a:effectLst/>
                          <a:latin typeface="Calibri" panose="020F0502020204030204"/>
                          <a:ea typeface="宋体" panose="02010600030101010101" pitchFamily="2" charset="-122"/>
                          <a:cs typeface="Times New Roman" panose="02020603050405020304"/>
                        </a:rPr>
                        <a:t>4-217</a:t>
                      </a:r>
                      <a:r>
                        <a:rPr lang="zh-CN" sz="1400" kern="100">
                          <a:effectLst/>
                          <a:latin typeface="Calibri" panose="020F0502020204030204"/>
                          <a:ea typeface="宋体" panose="02010600030101010101" pitchFamily="2" charset="-122"/>
                          <a:cs typeface="Times New Roman" panose="02020603050405020304"/>
                        </a:rPr>
                        <a:t>或者助教通知的地点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周三课上或助教沟通而定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383">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日常进度报告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微信群报告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工作时完成任务后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88768">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客户沟通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视需要而定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全体成员，项目下达者，项目使用者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邮件历史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192">
                <a:tc>
                  <a:txBody>
                    <a:bodyPr/>
                    <a:lstStyle/>
                    <a:p>
                      <a:pPr algn="just">
                        <a:spcAft>
                          <a:spcPts val="0"/>
                        </a:spcAft>
                      </a:pPr>
                      <a:r>
                        <a:rPr lang="en-US" sz="1400" kern="100">
                          <a:effectLst/>
                          <a:latin typeface="Calibri" panose="020F0502020204030204"/>
                          <a:ea typeface="宋体" panose="02010600030101010101" pitchFamily="2" charset="-122"/>
                          <a:cs typeface="Times New Roman" panose="02020603050405020304"/>
                        </a:rPr>
                        <a:t>TeamBuilding</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全员聚会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矩形 11"/>
          <p:cNvSpPr/>
          <p:nvPr/>
        </p:nvSpPr>
        <p:spPr>
          <a:xfrm>
            <a:off x="622598" y="984408"/>
            <a:ext cx="3147015" cy="415498"/>
          </a:xfrm>
          <a:prstGeom prst="rect">
            <a:avLst/>
          </a:prstGeom>
        </p:spPr>
        <p:txBody>
          <a:bodyPr wrap="none">
            <a:spAutoFit/>
          </a:bodyPr>
          <a:lstStyle/>
          <a:p>
            <a:r>
              <a:rPr lang="zh-CN" altLang="zh-CN" dirty="0"/>
              <a:t>项目风险</a:t>
            </a:r>
            <a:r>
              <a:rPr lang="zh-CN" altLang="en-US" dirty="0"/>
              <a:t>等级和影响定义</a:t>
            </a:r>
          </a:p>
        </p:txBody>
      </p:sp>
      <p:graphicFrame>
        <p:nvGraphicFramePr>
          <p:cNvPr id="13" name="表格 12"/>
          <p:cNvGraphicFramePr>
            <a:graphicFrameLocks noGrp="1"/>
          </p:cNvGraphicFramePr>
          <p:nvPr/>
        </p:nvGraphicFramePr>
        <p:xfrm>
          <a:off x="766614" y="1701014"/>
          <a:ext cx="10873207" cy="4537091"/>
        </p:xfrm>
        <a:graphic>
          <a:graphicData uri="http://schemas.openxmlformats.org/drawingml/2006/table">
            <a:tbl>
              <a:tblPr/>
              <a:tblGrid>
                <a:gridCol w="1189614">
                  <a:extLst>
                    <a:ext uri="{9D8B030D-6E8A-4147-A177-3AD203B41FA5}">
                      <a16:colId xmlns:a16="http://schemas.microsoft.com/office/drawing/2014/main" val="20000"/>
                    </a:ext>
                  </a:extLst>
                </a:gridCol>
                <a:gridCol w="1530188">
                  <a:extLst>
                    <a:ext uri="{9D8B030D-6E8A-4147-A177-3AD203B41FA5}">
                      <a16:colId xmlns:a16="http://schemas.microsoft.com/office/drawing/2014/main" val="20001"/>
                    </a:ext>
                  </a:extLst>
                </a:gridCol>
                <a:gridCol w="1530188">
                  <a:extLst>
                    <a:ext uri="{9D8B030D-6E8A-4147-A177-3AD203B41FA5}">
                      <a16:colId xmlns:a16="http://schemas.microsoft.com/office/drawing/2014/main" val="20002"/>
                    </a:ext>
                  </a:extLst>
                </a:gridCol>
                <a:gridCol w="2254508">
                  <a:extLst>
                    <a:ext uri="{9D8B030D-6E8A-4147-A177-3AD203B41FA5}">
                      <a16:colId xmlns:a16="http://schemas.microsoft.com/office/drawing/2014/main" val="20003"/>
                    </a:ext>
                  </a:extLst>
                </a:gridCol>
                <a:gridCol w="2254508">
                  <a:extLst>
                    <a:ext uri="{9D8B030D-6E8A-4147-A177-3AD203B41FA5}">
                      <a16:colId xmlns:a16="http://schemas.microsoft.com/office/drawing/2014/main" val="20004"/>
                    </a:ext>
                  </a:extLst>
                </a:gridCol>
                <a:gridCol w="2114201">
                  <a:extLst>
                    <a:ext uri="{9D8B030D-6E8A-4147-A177-3AD203B41FA5}">
                      <a16:colId xmlns:a16="http://schemas.microsoft.com/office/drawing/2014/main" val="20005"/>
                    </a:ext>
                  </a:extLst>
                </a:gridCol>
              </a:tblGrid>
              <a:tr h="534106">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参数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定性描述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进度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成本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质量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范围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562217">
                <a:tc rowSpan="3">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等级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n-US" sz="2000" kern="100">
                          <a:effectLst/>
                          <a:latin typeface="Calibri" panose="020F0502020204030204" charset="0"/>
                          <a:ea typeface="宋体" panose="02010600030101010101" pitchFamily="2" charset="-122"/>
                          <a:cs typeface="Times New Roman" panose="02020603050405020304" pitchFamily="18" charset="0"/>
                        </a:rPr>
                        <a:t>1~3</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gn="just">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表示发生的可能性，严重性，不可控性，风险等级的划分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p>
                  </a:txBody>
                  <a:tcPr/>
                </a:tc>
                <a:tc rowSpan="3" hMerge="1">
                  <a:txBody>
                    <a:bodyPr/>
                    <a:lstStyle/>
                    <a:p>
                      <a:endParaRPr lang="zh-CN"/>
                    </a:p>
                  </a:txBody>
                  <a:tcPr/>
                </a:tc>
                <a:tc rowSpan="3" hMerge="1">
                  <a:txBody>
                    <a:bodyPr/>
                    <a:lstStyle/>
                    <a:p>
                      <a:endParaRPr lang="zh-CN"/>
                    </a:p>
                  </a:txBody>
                  <a:tcPr/>
                </a:tc>
                <a:extLst>
                  <a:ext uri="{0D108BD9-81ED-4DB2-BD59-A6C34878D82A}">
                    <a16:rowId xmlns:a16="http://schemas.microsoft.com/office/drawing/2014/main" val="10001"/>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charset="0"/>
                          <a:ea typeface="宋体" panose="02010600030101010101" pitchFamily="2" charset="-122"/>
                          <a:cs typeface="Times New Roman" panose="02020603050405020304" pitchFamily="18" charset="0"/>
                        </a:rPr>
                        <a:t>3~6</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2"/>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charset="0"/>
                          <a:ea typeface="宋体" panose="02010600030101010101" pitchFamily="2" charset="-122"/>
                          <a:cs typeface="Times New Roman" panose="02020603050405020304" pitchFamily="18" charset="0"/>
                        </a:rPr>
                        <a:t>6~10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3"/>
                  </a:ext>
                </a:extLst>
              </a:tr>
              <a:tr h="955769">
                <a:tc rowSpan="2">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进度延期半个月以上</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成本超支</a:t>
                      </a:r>
                      <a:r>
                        <a:rPr lang="en-US" sz="2000" kern="100">
                          <a:effectLst/>
                          <a:latin typeface="Calibri" panose="020F0502020204030204" charset="0"/>
                          <a:ea typeface="宋体" panose="02010600030101010101" pitchFamily="2" charset="-122"/>
                          <a:cs typeface="Times New Roman" panose="02020603050405020304" pitchFamily="18" charset="0"/>
                        </a:rPr>
                        <a:t>20%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项目最终结果实际无法使用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每月重大变更大于</a:t>
                      </a:r>
                      <a:r>
                        <a:rPr lang="en-US" sz="2000" kern="100">
                          <a:effectLst/>
                          <a:latin typeface="Calibri" panose="020F0502020204030204" charset="0"/>
                          <a:ea typeface="宋体" panose="02010600030101010101" pitchFamily="2" charset="-122"/>
                          <a:cs typeface="Times New Roman" panose="02020603050405020304" pitchFamily="18" charset="0"/>
                        </a:rPr>
                        <a:t>3</a:t>
                      </a:r>
                      <a:r>
                        <a:rPr lang="zh-CN" sz="2000" kern="100">
                          <a:effectLst/>
                          <a:latin typeface="Calibri" panose="020F050202020403020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16787">
                <a:tc vMerge="1">
                  <a:txBody>
                    <a:bodyPr/>
                    <a:lstStyle/>
                    <a:p>
                      <a:endParaRPr lang="zh-CN"/>
                    </a:p>
                  </a:txBody>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进度延期三天以上一周以内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成本超支小于</a:t>
                      </a:r>
                      <a:r>
                        <a:rPr lang="en-US" sz="2000" kern="100">
                          <a:effectLst/>
                          <a:latin typeface="Calibri" panose="020F0502020204030204" charset="0"/>
                          <a:ea typeface="宋体" panose="02010600030101010101" pitchFamily="2" charset="-122"/>
                          <a:cs typeface="Times New Roman" panose="02020603050405020304" pitchFamily="18" charset="0"/>
                        </a:rPr>
                        <a:t>5%</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仅有要求极其严格的应用受到影响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每月变更大于</a:t>
                      </a:r>
                      <a:r>
                        <a:rPr lang="en-US" sz="2000" kern="100" dirty="0">
                          <a:effectLst/>
                          <a:latin typeface="Calibri" panose="020F0502020204030204" charset="0"/>
                          <a:ea typeface="宋体" panose="02010600030101010101" pitchFamily="2" charset="-122"/>
                          <a:cs typeface="Times New Roman" panose="02020603050405020304" pitchFamily="18" charset="0"/>
                        </a:rPr>
                        <a:t>5</a:t>
                      </a:r>
                      <a:r>
                        <a:rPr lang="zh-CN" sz="2000" kern="100" dirty="0">
                          <a:effectLst/>
                          <a:latin typeface="Calibri" panose="020F050202020403020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en-US" dirty="0"/>
              <a:t>风险评估及其对策</a:t>
            </a:r>
          </a:p>
        </p:txBody>
      </p:sp>
      <p:pic>
        <p:nvPicPr>
          <p:cNvPr id="15" name="图片 14"/>
          <p:cNvPicPr>
            <a:picLocks noChangeAspect="1"/>
          </p:cNvPicPr>
          <p:nvPr/>
        </p:nvPicPr>
        <p:blipFill>
          <a:blip r:embed="rId2"/>
          <a:stretch>
            <a:fillRect/>
          </a:stretch>
        </p:blipFill>
        <p:spPr>
          <a:xfrm>
            <a:off x="4583038" y="837506"/>
            <a:ext cx="7064816" cy="5520800"/>
          </a:xfrm>
          <a:prstGeom prst="rect">
            <a:avLst/>
          </a:prstGeom>
        </p:spPr>
      </p:pic>
    </p:spTree>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838622" y="1053530"/>
            <a:ext cx="2590453" cy="461665"/>
          </a:xfrm>
          <a:prstGeom prst="rect">
            <a:avLst/>
          </a:prstGeom>
        </p:spPr>
        <p:txBody>
          <a:bodyPr wrap="none">
            <a:spAutoFit/>
          </a:bodyPr>
          <a:lstStyle/>
          <a:p>
            <a:pPr lvl="1"/>
            <a:r>
              <a:rPr lang="zh-CN" altLang="zh-CN" sz="2400" b="1" dirty="0"/>
              <a:t>版本命名策略</a:t>
            </a:r>
          </a:p>
        </p:txBody>
      </p:sp>
      <p:sp>
        <p:nvSpPr>
          <p:cNvPr id="8" name="矩形 7"/>
          <p:cNvSpPr/>
          <p:nvPr/>
        </p:nvSpPr>
        <p:spPr>
          <a:xfrm>
            <a:off x="2926854" y="1904467"/>
            <a:ext cx="5694331" cy="1384995"/>
          </a:xfrm>
          <a:prstGeom prst="rect">
            <a:avLst/>
          </a:prstGeom>
        </p:spPr>
        <p:txBody>
          <a:bodyPr wrap="square">
            <a:spAutoFit/>
          </a:bodyPr>
          <a:lstStyle/>
          <a:p>
            <a:r>
              <a:rPr lang="zh-CN" altLang="zh-CN" dirty="0"/>
              <a:t>每一个文档的版本格式为</a:t>
            </a:r>
            <a:r>
              <a:rPr lang="en-US" altLang="zh-CN" dirty="0"/>
              <a:t>[</a:t>
            </a:r>
            <a:r>
              <a:rPr lang="zh-CN" altLang="zh-CN" dirty="0"/>
              <a:t>主版本号</a:t>
            </a:r>
            <a:r>
              <a:rPr lang="en-US" altLang="zh-CN" dirty="0"/>
              <a:t>.</a:t>
            </a:r>
            <a:r>
              <a:rPr lang="zh-CN" altLang="zh-CN" dirty="0"/>
              <a:t>子版本号</a:t>
            </a:r>
            <a:r>
              <a:rPr lang="en-US" altLang="zh-CN" dirty="0"/>
              <a:t>.</a:t>
            </a:r>
            <a:r>
              <a:rPr lang="zh-CN" altLang="zh-CN" dirty="0"/>
              <a:t>修正版本号。</a:t>
            </a:r>
          </a:p>
          <a:p>
            <a:r>
              <a:rPr lang="zh-CN" altLang="zh-CN" dirty="0"/>
              <a:t>示例：</a:t>
            </a:r>
            <a:r>
              <a:rPr lang="en-US" altLang="zh-CN" dirty="0"/>
              <a:t>0.1.1</a:t>
            </a:r>
            <a:endParaRPr lang="zh-CN" altLang="zh-CN" dirty="0"/>
          </a:p>
          <a:p>
            <a:r>
              <a:rPr lang="zh-CN" altLang="zh-CN" dirty="0"/>
              <a:t>文档的初始版本为</a:t>
            </a:r>
            <a:r>
              <a:rPr lang="en-US" altLang="zh-CN" dirty="0"/>
              <a:t>0.1.0</a:t>
            </a:r>
            <a:r>
              <a:rPr lang="zh-CN" altLang="zh-CN" dirty="0"/>
              <a:t>。</a:t>
            </a:r>
          </a:p>
        </p:txBody>
      </p:sp>
      <p:sp>
        <p:nvSpPr>
          <p:cNvPr id="12" name="矩形 11"/>
          <p:cNvSpPr/>
          <p:nvPr/>
        </p:nvSpPr>
        <p:spPr>
          <a:xfrm>
            <a:off x="1376232" y="4066834"/>
            <a:ext cx="1531188" cy="415498"/>
          </a:xfrm>
          <a:prstGeom prst="rect">
            <a:avLst/>
          </a:prstGeom>
        </p:spPr>
        <p:txBody>
          <a:bodyPr wrap="none">
            <a:spAutoFit/>
          </a:bodyPr>
          <a:lstStyle/>
          <a:p>
            <a:r>
              <a:rPr lang="zh-CN" altLang="zh-CN" dirty="0"/>
              <a:t>版本更新</a:t>
            </a:r>
            <a:r>
              <a:rPr lang="zh-CN" altLang="en-US" dirty="0"/>
              <a:t>：</a:t>
            </a:r>
          </a:p>
        </p:txBody>
      </p:sp>
      <p:sp>
        <p:nvSpPr>
          <p:cNvPr id="13" name="矩形 12"/>
          <p:cNvSpPr/>
          <p:nvPr/>
        </p:nvSpPr>
        <p:spPr>
          <a:xfrm>
            <a:off x="2931819" y="4066834"/>
            <a:ext cx="6092825" cy="2031325"/>
          </a:xfrm>
          <a:prstGeom prst="rect">
            <a:avLst/>
          </a:prstGeom>
        </p:spPr>
        <p:txBody>
          <a:bodyPr>
            <a:spAutoFit/>
          </a:bodyPr>
          <a:lstStyle/>
          <a:p>
            <a:r>
              <a:rPr lang="zh-CN" altLang="zh-CN" dirty="0"/>
              <a:t>当文件内容有了重大的变化或改进，主版本号加一。</a:t>
            </a:r>
          </a:p>
          <a:p>
            <a:r>
              <a:rPr lang="zh-CN" altLang="zh-CN" dirty="0"/>
              <a:t>当文档的内容有了模块的增加、补充等，子版本号加一。</a:t>
            </a:r>
          </a:p>
          <a:p>
            <a:r>
              <a:rPr lang="zh-CN" altLang="zh-CN" dirty="0"/>
              <a:t>当文档的内容有了小修改，如修正了纰漏等，修正版本号加一。</a:t>
            </a:r>
          </a:p>
          <a:p>
            <a:r>
              <a:rPr lang="en-US" altLang="zh-CN" dirty="0"/>
              <a:t> </a:t>
            </a:r>
            <a:endParaRPr lang="zh-CN" altLang="zh-CN" dirty="0"/>
          </a:p>
        </p:txBody>
      </p:sp>
      <p:sp>
        <p:nvSpPr>
          <p:cNvPr id="16" name="矩形 15"/>
          <p:cNvSpPr/>
          <p:nvPr/>
        </p:nvSpPr>
        <p:spPr>
          <a:xfrm>
            <a:off x="1376261" y="1904467"/>
            <a:ext cx="1531188" cy="415498"/>
          </a:xfrm>
          <a:prstGeom prst="rect">
            <a:avLst/>
          </a:prstGeom>
        </p:spPr>
        <p:txBody>
          <a:bodyPr wrap="none">
            <a:spAutoFit/>
          </a:bodyPr>
          <a:lstStyle/>
          <a:p>
            <a:r>
              <a:rPr lang="zh-CN" altLang="en-US" dirty="0"/>
              <a:t>版本格式：</a:t>
            </a:r>
            <a:endParaRPr lang="en-US" altLang="zh-CN" dirty="0"/>
          </a:p>
        </p:txBody>
      </p:sp>
    </p:spTree>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0" name="矩形 19"/>
          <p:cNvSpPr/>
          <p:nvPr/>
        </p:nvSpPr>
        <p:spPr>
          <a:xfrm>
            <a:off x="838622" y="1053530"/>
            <a:ext cx="1731243" cy="461665"/>
          </a:xfrm>
          <a:prstGeom prst="rect">
            <a:avLst/>
          </a:prstGeom>
        </p:spPr>
        <p:txBody>
          <a:bodyPr wrap="none">
            <a:spAutoFit/>
          </a:bodyPr>
          <a:lstStyle/>
          <a:p>
            <a:pPr lvl="1"/>
            <a:r>
              <a:rPr lang="en-US" altLang="zh-CN" sz="2400" b="1" dirty="0" err="1"/>
              <a:t>Git</a:t>
            </a:r>
            <a:r>
              <a:rPr lang="zh-CN" altLang="en-US" sz="2400" b="1" dirty="0"/>
              <a:t>规范</a:t>
            </a:r>
            <a:endParaRPr lang="zh-CN" altLang="zh-CN" sz="2400" b="1" dirty="0"/>
          </a:p>
        </p:txBody>
      </p:sp>
      <p:sp>
        <p:nvSpPr>
          <p:cNvPr id="21" name="矩形 20"/>
          <p:cNvSpPr/>
          <p:nvPr/>
        </p:nvSpPr>
        <p:spPr>
          <a:xfrm>
            <a:off x="2854846" y="2006009"/>
            <a:ext cx="5694331" cy="707886"/>
          </a:xfrm>
          <a:prstGeom prst="rect">
            <a:avLst/>
          </a:prstGeom>
        </p:spPr>
        <p:txBody>
          <a:bodyPr wrap="square">
            <a:spAutoFit/>
          </a:bodyPr>
          <a:lstStyle/>
          <a:p>
            <a:r>
              <a:rPr lang="en-US" altLang="zh-CN" sz="2000" dirty="0"/>
              <a:t>-master</a:t>
            </a:r>
          </a:p>
          <a:p>
            <a:r>
              <a:rPr lang="en-US" altLang="zh-CN" sz="2000" dirty="0"/>
              <a:t>-develop</a:t>
            </a:r>
          </a:p>
        </p:txBody>
      </p:sp>
      <p:sp>
        <p:nvSpPr>
          <p:cNvPr id="22" name="矩形 21"/>
          <p:cNvSpPr/>
          <p:nvPr/>
        </p:nvSpPr>
        <p:spPr>
          <a:xfrm>
            <a:off x="1365721" y="3215125"/>
            <a:ext cx="1774845" cy="400110"/>
          </a:xfrm>
          <a:prstGeom prst="rect">
            <a:avLst/>
          </a:prstGeom>
        </p:spPr>
        <p:txBody>
          <a:bodyPr wrap="none">
            <a:spAutoFit/>
          </a:bodyPr>
          <a:lstStyle/>
          <a:p>
            <a:r>
              <a:rPr lang="en-US" altLang="zh-CN" sz="2000" dirty="0" err="1"/>
              <a:t>Git</a:t>
            </a:r>
            <a:r>
              <a:rPr lang="zh-CN" altLang="en-US" sz="2000" dirty="0"/>
              <a:t>提交规范：</a:t>
            </a:r>
          </a:p>
        </p:txBody>
      </p:sp>
      <p:sp>
        <p:nvSpPr>
          <p:cNvPr id="23" name="矩形 22"/>
          <p:cNvSpPr/>
          <p:nvPr/>
        </p:nvSpPr>
        <p:spPr>
          <a:xfrm>
            <a:off x="2469060" y="3717826"/>
            <a:ext cx="8666706" cy="1938992"/>
          </a:xfrm>
          <a:prstGeom prst="rect">
            <a:avLst/>
          </a:prstGeom>
        </p:spPr>
        <p:txBody>
          <a:bodyPr wrap="square">
            <a:spAutoFit/>
          </a:bodyPr>
          <a:lstStyle/>
          <a:p>
            <a:pPr marL="342900" lvl="0" indent="-342900">
              <a:buFont typeface="Wingdings" panose="05000000000000000000" pitchFamily="2" charset="2"/>
              <a:buChar char="Ø"/>
            </a:pPr>
            <a:r>
              <a:rPr lang="en-US" altLang="zh-CN" sz="2000" dirty="0"/>
              <a:t>push</a:t>
            </a:r>
            <a:r>
              <a:rPr lang="zh-CN" altLang="zh-CN" sz="2000" dirty="0"/>
              <a:t>之前请先</a:t>
            </a:r>
            <a:r>
              <a:rPr lang="en-US" altLang="zh-CN" sz="2000" dirty="0"/>
              <a:t>fetch</a:t>
            </a:r>
            <a:r>
              <a:rPr lang="zh-CN" altLang="zh-CN" sz="2000" dirty="0"/>
              <a:t>，看看远程仓库目前是不是最新版本，如果是的话先</a:t>
            </a:r>
            <a:r>
              <a:rPr lang="en-US" altLang="zh-CN" sz="2000" dirty="0"/>
              <a:t>pull</a:t>
            </a:r>
            <a:r>
              <a:rPr lang="zh-CN" altLang="zh-CN" sz="2000" dirty="0"/>
              <a:t>下来，再</a:t>
            </a:r>
            <a:r>
              <a:rPr lang="en-US" altLang="zh-CN" sz="2000" dirty="0"/>
              <a:t>push</a:t>
            </a:r>
            <a:r>
              <a:rPr lang="zh-CN" altLang="zh-CN" sz="2000" dirty="0"/>
              <a:t>，防止冲突。</a:t>
            </a:r>
            <a:endParaRPr lang="en-US" altLang="zh-CN" sz="2000" dirty="0"/>
          </a:p>
          <a:p>
            <a:pPr lvl="0"/>
            <a:endParaRPr lang="zh-CN" altLang="zh-CN" sz="2000" dirty="0"/>
          </a:p>
          <a:p>
            <a:pPr marL="342900" lvl="0" indent="-342900">
              <a:buFont typeface="Wingdings" panose="05000000000000000000" pitchFamily="2" charset="2"/>
              <a:buChar char="Ø"/>
            </a:pPr>
            <a:r>
              <a:rPr lang="zh-CN" altLang="zh-CN" sz="2000" dirty="0"/>
              <a:t>每人在自己的分支上上传文件到非受控文档中的个人目录下</a:t>
            </a:r>
            <a:r>
              <a:rPr lang="zh-CN" altLang="zh-CN" sz="2000" dirty="0" smtClean="0"/>
              <a:t>，</a:t>
            </a:r>
            <a:r>
              <a:rPr lang="zh-CN" altLang="en-US" sz="2000" dirty="0" smtClean="0"/>
              <a:t>分分支为</a:t>
            </a:r>
            <a:r>
              <a:rPr lang="en-US" altLang="zh-CN" sz="2000" dirty="0" smtClean="0"/>
              <a:t>develop</a:t>
            </a:r>
            <a:r>
              <a:rPr lang="zh-CN" altLang="zh-CN" sz="2000" dirty="0" smtClean="0"/>
              <a:t>。</a:t>
            </a:r>
            <a:r>
              <a:rPr lang="zh-CN" altLang="en-US" sz="2000" dirty="0" smtClean="0"/>
              <a:t>最终由配置管理员进行整合</a:t>
            </a:r>
            <a:endParaRPr lang="zh-CN" altLang="zh-CN" sz="2000" dirty="0"/>
          </a:p>
          <a:p>
            <a:pPr marL="342900" indent="-342900">
              <a:buFont typeface="Wingdings" panose="05000000000000000000" pitchFamily="2" charset="2"/>
              <a:buChar char="Ø"/>
            </a:pPr>
            <a:r>
              <a:rPr lang="zh-CN" altLang="zh-CN" sz="2000" dirty="0"/>
              <a:t>每次上传都需要注释自己详细行为：如</a:t>
            </a:r>
            <a:r>
              <a:rPr lang="zh-CN" altLang="en-US" sz="2000" dirty="0"/>
              <a:t>“</a:t>
            </a:r>
            <a:r>
              <a:rPr lang="zh-CN" altLang="zh-CN" sz="2000" dirty="0"/>
              <a:t>上传可行性分析报告</a:t>
            </a:r>
            <a:r>
              <a:rPr lang="zh-CN" altLang="en-US" sz="2000" dirty="0"/>
              <a:t>”</a:t>
            </a:r>
            <a:endParaRPr lang="zh-CN" altLang="zh-CN" sz="2000" dirty="0"/>
          </a:p>
        </p:txBody>
      </p:sp>
      <p:sp>
        <p:nvSpPr>
          <p:cNvPr id="24" name="矩形 23"/>
          <p:cNvSpPr/>
          <p:nvPr/>
        </p:nvSpPr>
        <p:spPr>
          <a:xfrm>
            <a:off x="1365721" y="1678256"/>
            <a:ext cx="1774845" cy="400110"/>
          </a:xfrm>
          <a:prstGeom prst="rect">
            <a:avLst/>
          </a:prstGeom>
        </p:spPr>
        <p:txBody>
          <a:bodyPr wrap="none">
            <a:spAutoFit/>
          </a:bodyPr>
          <a:lstStyle/>
          <a:p>
            <a:r>
              <a:rPr lang="en-US" altLang="zh-CN" sz="2000" dirty="0" err="1"/>
              <a:t>Git</a:t>
            </a:r>
            <a:r>
              <a:rPr lang="zh-CN" altLang="en-US" sz="2000" dirty="0"/>
              <a:t>配置结构：</a:t>
            </a:r>
            <a:endParaRPr lang="en-US" altLang="zh-CN" sz="2000" dirty="0"/>
          </a:p>
        </p:txBody>
      </p:sp>
    </p:spTree>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909514"/>
            <a:ext cx="9721080" cy="552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组内工作</a:t>
            </a: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550590" y="934188"/>
          <a:ext cx="10873208" cy="5770922"/>
        </p:xfrm>
        <a:graphic>
          <a:graphicData uri="http://schemas.openxmlformats.org/drawingml/2006/table">
            <a:tbl>
              <a:tblPr/>
              <a:tblGrid>
                <a:gridCol w="3231673">
                  <a:extLst>
                    <a:ext uri="{9D8B030D-6E8A-4147-A177-3AD203B41FA5}">
                      <a16:colId xmlns:a16="http://schemas.microsoft.com/office/drawing/2014/main" val="20000"/>
                    </a:ext>
                  </a:extLst>
                </a:gridCol>
                <a:gridCol w="2000866">
                  <a:extLst>
                    <a:ext uri="{9D8B030D-6E8A-4147-A177-3AD203B41FA5}">
                      <a16:colId xmlns:a16="http://schemas.microsoft.com/office/drawing/2014/main" val="20001"/>
                    </a:ext>
                  </a:extLst>
                </a:gridCol>
                <a:gridCol w="3093063">
                  <a:extLst>
                    <a:ext uri="{9D8B030D-6E8A-4147-A177-3AD203B41FA5}">
                      <a16:colId xmlns:a16="http://schemas.microsoft.com/office/drawing/2014/main" val="20002"/>
                    </a:ext>
                  </a:extLst>
                </a:gridCol>
                <a:gridCol w="2547606">
                  <a:extLst>
                    <a:ext uri="{9D8B030D-6E8A-4147-A177-3AD203B41FA5}">
                      <a16:colId xmlns:a16="http://schemas.microsoft.com/office/drawing/2014/main" val="20003"/>
                    </a:ext>
                  </a:extLst>
                </a:gridCol>
              </a:tblGrid>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任务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负责人</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组内审核标准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组外审核标准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39466">
                <a:tc>
                  <a:txBody>
                    <a:bodyPr/>
                    <a:lstStyle/>
                    <a:p>
                      <a:pPr>
                        <a:buNone/>
                      </a:pPr>
                      <a:r>
                        <a:rPr lang="zh-CN" sz="1600" dirty="0" smtClean="0">
                          <a:solidFill>
                            <a:schemeClr val="tx1"/>
                          </a:solidFill>
                          <a:uFillTx/>
                          <a:ea typeface="宋体" panose="02010600030101010101" pitchFamily="2" charset="-122"/>
                          <a:sym typeface="+mn-ea"/>
                        </a:rPr>
                        <a:t>编制《可行性分析报告》</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Calibri" panose="020F0502020204030204"/>
                          <a:ea typeface="宋体" panose="02010600030101010101" pitchFamily="2" charset="-122"/>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9466">
                <a:tc>
                  <a:txBody>
                    <a:bodyPr/>
                    <a:lstStyle/>
                    <a:p>
                      <a:pPr>
                        <a:buNone/>
                      </a:pPr>
                      <a:r>
                        <a:rPr lang="zh-CN" altLang="en-US" sz="1600" dirty="0" smtClean="0"/>
                        <a:t>编制《项目章程》，启动项目</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9466">
                <a:tc>
                  <a:txBody>
                    <a:bodyPr/>
                    <a:lstStyle/>
                    <a:p>
                      <a:pPr>
                        <a:buNone/>
                      </a:pPr>
                      <a:r>
                        <a:rPr lang="zh-CN" altLang="en-US" sz="1600" dirty="0" smtClean="0"/>
                        <a:t>编制《总体项目计划》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9466">
                <a:tc>
                  <a:txBody>
                    <a:bodyPr/>
                    <a:lstStyle/>
                    <a:p>
                      <a:pPr>
                        <a:buNone/>
                      </a:pPr>
                      <a:r>
                        <a:rPr lang="zh-CN" altLang="en-US" sz="1600" dirty="0" smtClean="0"/>
                        <a:t>编制《质量保证计划》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9466">
                <a:tc>
                  <a:txBody>
                    <a:bodyPr/>
                    <a:lstStyle/>
                    <a:p>
                      <a:pPr>
                        <a:buNone/>
                      </a:pPr>
                      <a:r>
                        <a:rPr lang="zh-CN" altLang="en-US" sz="1600" dirty="0" smtClean="0"/>
                        <a:t>完成本项目《需求开发计划》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9466">
                <a:tc>
                  <a:txBody>
                    <a:bodyPr/>
                    <a:lstStyle/>
                    <a:p>
                      <a:pPr>
                        <a:buNone/>
                      </a:pPr>
                      <a:r>
                        <a:rPr lang="zh-CN" altLang="en-US" sz="1600" dirty="0" smtClean="0"/>
                        <a:t>完成本项目《愿景与</a:t>
                      </a:r>
                      <a:r>
                        <a:rPr lang="zh-CN" altLang="en-US" sz="1600" kern="1200" dirty="0" smtClean="0">
                          <a:solidFill>
                            <a:schemeClr val="tx1"/>
                          </a:solidFill>
                          <a:latin typeface="+mn-lt"/>
                          <a:ea typeface="+mn-ea"/>
                          <a:cs typeface="+mn-cs"/>
                        </a:rPr>
                        <a:t>范围文档</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9466">
                <a:tc>
                  <a:txBody>
                    <a:bodyPr/>
                    <a:lstStyle/>
                    <a:p>
                      <a:pPr>
                        <a:buNone/>
                      </a:pPr>
                      <a:r>
                        <a:rPr lang="zh-CN" altLang="en-US" sz="1600" dirty="0" smtClean="0"/>
                        <a:t>完成本项目《软件</a:t>
                      </a:r>
                      <a:r>
                        <a:rPr lang="zh-CN" altLang="en-US" sz="1600" kern="1200" dirty="0" smtClean="0">
                          <a:solidFill>
                            <a:schemeClr val="tx1"/>
                          </a:solidFill>
                          <a:latin typeface="+mn-lt"/>
                          <a:ea typeface="+mn-ea"/>
                          <a:cs typeface="+mn-cs"/>
                        </a:rPr>
                        <a:t>需求规格说明</a:t>
                      </a:r>
                      <a:r>
                        <a:rPr lang="zh-CN" altLang="en-US" sz="1600" dirty="0" smtClean="0"/>
                        <a:t>书》</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9466">
                <a:tc>
                  <a:txBody>
                    <a:bodyPr/>
                    <a:lstStyle/>
                    <a:p>
                      <a:pPr>
                        <a:buNone/>
                      </a:pPr>
                      <a:r>
                        <a:rPr lang="zh-CN" altLang="en-US" sz="1600" dirty="0" smtClean="0"/>
                        <a:t>完成本项目《</a:t>
                      </a:r>
                      <a:r>
                        <a:rPr lang="zh-CN" altLang="en-US" sz="1600" kern="1200" dirty="0" smtClean="0">
                          <a:solidFill>
                            <a:schemeClr val="tx1"/>
                          </a:solidFill>
                          <a:latin typeface="+mn-lt"/>
                          <a:ea typeface="+mn-ea"/>
                          <a:cs typeface="+mn-cs"/>
                        </a:rPr>
                        <a:t>测试用例</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a:t>
                      </a:r>
                      <a:r>
                        <a:rPr lang="zh-CN" sz="1600" kern="1200" dirty="0" smtClean="0">
                          <a:solidFill>
                            <a:schemeClr val="tx1"/>
                          </a:solidFill>
                          <a:latin typeface="+mn-lt"/>
                          <a:ea typeface="+mn-ea"/>
                          <a:cs typeface="+mn-cs"/>
                          <a:sym typeface="+mn-ea"/>
                        </a:rPr>
                        <a:t>《用户手册》</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9466">
                <a:tc>
                  <a:txBody>
                    <a:bodyPr/>
                    <a:lstStyle/>
                    <a:p>
                      <a:pPr>
                        <a:buNone/>
                      </a:pPr>
                      <a:r>
                        <a:rPr lang="zh-CN" sz="1600" kern="1200" dirty="0" smtClean="0">
                          <a:solidFill>
                            <a:schemeClr val="tx1"/>
                          </a:solidFill>
                          <a:latin typeface="+mn-lt"/>
                          <a:ea typeface="+mn-ea"/>
                          <a:cs typeface="+mn-cs"/>
                          <a:sym typeface="+mn-ea"/>
                        </a:rPr>
                        <a:t>完成本项目《需求变更影响报告》</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200" dirty="0">
                          <a:solidFill>
                            <a:schemeClr val="tx1"/>
                          </a:solidFill>
                          <a:latin typeface="+mn-lt"/>
                          <a:ea typeface="+mn-ea"/>
                          <a:cs typeface="+mn-cs"/>
                        </a:rPr>
                        <a:t>苏雨豪</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《测试计划》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通过最终评审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《工程部署计划》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《培训计划》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《系统维护计划》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提交《项目总结报告》</a:t>
                      </a:r>
                      <a:endParaRPr lang="zh-CN" altLang="en-US" sz="1600" dirty="0" smtClean="0">
                        <a:solidFill>
                          <a:schemeClr val="tx1"/>
                        </a:solidFill>
                        <a:uFillTx/>
                        <a:ea typeface="+mn-ea"/>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通过组内评审会议</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
        <p:nvSpPr>
          <p:cNvPr id="7" name="TextBox 6"/>
          <p:cNvSpPr txBox="1"/>
          <p:nvPr/>
        </p:nvSpPr>
        <p:spPr>
          <a:xfrm>
            <a:off x="6383238" y="134194"/>
            <a:ext cx="5142915" cy="800219"/>
          </a:xfrm>
          <a:prstGeom prst="rect">
            <a:avLst/>
          </a:prstGeom>
          <a:noFill/>
        </p:spPr>
        <p:txBody>
          <a:bodyPr wrap="square" rtlCol="0">
            <a:spAutoFit/>
          </a:bodyPr>
          <a:lstStyle/>
          <a:p>
            <a:pPr>
              <a:lnSpc>
                <a:spcPct val="115000"/>
              </a:lnSpc>
              <a:spcAft>
                <a:spcPts val="1000"/>
              </a:spcAft>
            </a:pPr>
            <a:r>
              <a:rPr lang="zh-CN" altLang="zh-CN" sz="20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2000" dirty="0">
              <a:latin typeface="Cambria" panose="02040503050406030204" pitchFamily="18" charset="0"/>
              <a:ea typeface="宋体" panose="02010600030101010101" pitchFamily="2" charset="-122"/>
              <a:cs typeface="Times New Roman" panose="02020603050405020304" pitchFamily="18" charset="0"/>
            </a:endParaRPr>
          </a:p>
        </p:txBody>
      </p:sp>
    </p:spTree>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范围</a:t>
            </a:r>
            <a:r>
              <a:rPr lang="zh-CN" altLang="en-US" sz="2665" dirty="0" smtClean="0">
                <a:solidFill>
                  <a:srgbClr val="183A5D"/>
                </a:solidFill>
                <a:latin typeface="微软雅黑" panose="020B0503020204020204" pitchFamily="34" charset="-122"/>
                <a:ea typeface="微软雅黑" panose="020B0503020204020204" pitchFamily="34" charset="-122"/>
              </a:rPr>
              <a:t>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8" name="表格 7"/>
          <p:cNvGraphicFramePr/>
          <p:nvPr/>
        </p:nvGraphicFramePr>
        <p:xfrm>
          <a:off x="550590" y="827638"/>
          <a:ext cx="11234420" cy="5870053"/>
        </p:xfrm>
        <a:graphic>
          <a:graphicData uri="http://schemas.openxmlformats.org/drawingml/2006/table">
            <a:tbl>
              <a:tblPr firstRow="1" bandRow="1">
                <a:tableStyleId>{5C22544A-7EE6-4342-B048-85BDC9FD1C3A}</a:tableStyleId>
              </a:tblPr>
              <a:tblGrid>
                <a:gridCol w="5617210">
                  <a:extLst>
                    <a:ext uri="{9D8B030D-6E8A-4147-A177-3AD203B41FA5}">
                      <a16:colId xmlns:a16="http://schemas.microsoft.com/office/drawing/2014/main" val="20000"/>
                    </a:ext>
                  </a:extLst>
                </a:gridCol>
                <a:gridCol w="5617210">
                  <a:extLst>
                    <a:ext uri="{9D8B030D-6E8A-4147-A177-3AD203B41FA5}">
                      <a16:colId xmlns:a16="http://schemas.microsoft.com/office/drawing/2014/main" val="20001"/>
                    </a:ext>
                  </a:extLst>
                </a:gridCol>
              </a:tblGrid>
              <a:tr h="411480">
                <a:tc>
                  <a:txBody>
                    <a:bodyPr/>
                    <a:lstStyle/>
                    <a:p>
                      <a:pPr>
                        <a:buNone/>
                      </a:pPr>
                      <a:r>
                        <a:rPr lang="zh-CN" altLang="en-US" sz="1600" dirty="0"/>
                        <a:t>阶段</a:t>
                      </a:r>
                    </a:p>
                  </a:txBody>
                  <a:tcPr/>
                </a:tc>
                <a:tc>
                  <a:txBody>
                    <a:bodyPr/>
                    <a:lstStyle/>
                    <a:p>
                      <a:pPr>
                        <a:buNone/>
                      </a:pPr>
                      <a:r>
                        <a:rPr lang="zh-CN" altLang="en-US" sz="1600"/>
                        <a:t>交付物</a:t>
                      </a:r>
                    </a:p>
                  </a:txBody>
                  <a:tcPr/>
                </a:tc>
                <a:extLst>
                  <a:ext uri="{0D108BD9-81ED-4DB2-BD59-A6C34878D82A}">
                    <a16:rowId xmlns:a16="http://schemas.microsoft.com/office/drawing/2014/main" val="10000"/>
                  </a:ext>
                </a:extLst>
              </a:tr>
              <a:tr h="385460">
                <a:tc>
                  <a:txBody>
                    <a:bodyPr/>
                    <a:lstStyle/>
                    <a:p>
                      <a:pPr algn="ctr">
                        <a:buNone/>
                      </a:pPr>
                      <a:r>
                        <a:rPr lang="zh-CN" sz="1600" dirty="0" smtClean="0">
                          <a:solidFill>
                            <a:schemeClr val="tx1"/>
                          </a:solidFill>
                          <a:uFillTx/>
                          <a:ea typeface="宋体" panose="02010600030101010101" pitchFamily="2" charset="-122"/>
                          <a:sym typeface="+mn-ea"/>
                        </a:rPr>
                        <a:t>可行性分析阶段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smtClean="0">
                          <a:solidFill>
                            <a:schemeClr val="tx1"/>
                          </a:solidFill>
                          <a:uFillTx/>
                          <a:ea typeface="宋体" panose="02010600030101010101" pitchFamily="2" charset="-122"/>
                          <a:sym typeface="+mn-ea"/>
                        </a:rPr>
                        <a:t>编制适合小组能力和完成目标的《可行性分析报告》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1"/>
                  </a:ext>
                </a:extLst>
              </a:tr>
              <a:tr h="365760">
                <a:tc rowSpan="3">
                  <a:txBody>
                    <a:bodyPr/>
                    <a:lstStyle/>
                    <a:p>
                      <a:pPr algn="ctr">
                        <a:buNone/>
                      </a:pPr>
                      <a:r>
                        <a:rPr lang="zh-CN" sz="1600" dirty="0">
                          <a:solidFill>
                            <a:schemeClr val="tx1"/>
                          </a:solidFill>
                          <a:uFillTx/>
                          <a:ea typeface="宋体" panose="02010600030101010101" pitchFamily="2" charset="-122"/>
                          <a:sym typeface="+mn-ea"/>
                        </a:rPr>
                        <a:t>项目总体计划阶段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smtClean="0"/>
                        <a:t>编制《项目章程》，启动项目</a:t>
                      </a:r>
                      <a:endParaRPr lang="zh-CN" altLang="en-US" sz="1600" dirty="0"/>
                    </a:p>
                  </a:txBody>
                  <a:tcPr/>
                </a:tc>
                <a:extLst>
                  <a:ext uri="{0D108BD9-81ED-4DB2-BD59-A6C34878D82A}">
                    <a16:rowId xmlns:a16="http://schemas.microsoft.com/office/drawing/2014/main" val="10002"/>
                  </a:ext>
                </a:extLst>
              </a:tr>
              <a:tr h="365760">
                <a:tc vMerge="1">
                  <a:txBody>
                    <a:bodyPr/>
                    <a:lstStyle/>
                    <a:p>
                      <a:endParaRPr lang="zh-CN"/>
                    </a:p>
                  </a:txBody>
                  <a:tcPr/>
                </a:tc>
                <a:tc>
                  <a:txBody>
                    <a:bodyPr/>
                    <a:lstStyle/>
                    <a:p>
                      <a:pPr>
                        <a:buNone/>
                      </a:pPr>
                      <a:r>
                        <a:rPr lang="zh-CN" altLang="en-US" sz="1600" dirty="0"/>
                        <a:t>编制《总体项目计划》</a:t>
                      </a:r>
                    </a:p>
                  </a:txBody>
                  <a:tcPr/>
                </a:tc>
                <a:extLst>
                  <a:ext uri="{0D108BD9-81ED-4DB2-BD59-A6C34878D82A}">
                    <a16:rowId xmlns:a16="http://schemas.microsoft.com/office/drawing/2014/main" val="10003"/>
                  </a:ext>
                </a:extLst>
              </a:tr>
              <a:tr h="365760">
                <a:tc vMerge="1">
                  <a:txBody>
                    <a:bodyPr/>
                    <a:lstStyle/>
                    <a:p>
                      <a:endParaRPr lang="zh-CN"/>
                    </a:p>
                  </a:txBody>
                  <a:tcPr/>
                </a:tc>
                <a:tc>
                  <a:txBody>
                    <a:bodyPr/>
                    <a:lstStyle/>
                    <a:p>
                      <a:pPr>
                        <a:buNone/>
                      </a:pPr>
                      <a:r>
                        <a:rPr lang="zh-CN" altLang="en-US" sz="1600" dirty="0"/>
                        <a:t>编制《质量保证计划》</a:t>
                      </a:r>
                    </a:p>
                  </a:txBody>
                  <a:tcPr/>
                </a:tc>
                <a:extLst>
                  <a:ext uri="{0D108BD9-81ED-4DB2-BD59-A6C34878D82A}">
                    <a16:rowId xmlns:a16="http://schemas.microsoft.com/office/drawing/2014/main" val="10004"/>
                  </a:ext>
                </a:extLst>
              </a:tr>
              <a:tr h="365760">
                <a:tc rowSpan="5">
                  <a:txBody>
                    <a:bodyPr/>
                    <a:lstStyle/>
                    <a:p>
                      <a:pPr algn="ctr">
                        <a:buNone/>
                      </a:pPr>
                      <a:r>
                        <a:rPr lang="zh-CN" sz="1600" dirty="0">
                          <a:solidFill>
                            <a:schemeClr val="tx1"/>
                          </a:solidFill>
                          <a:uFillTx/>
                          <a:ea typeface="宋体" panose="02010600030101010101" pitchFamily="2" charset="-122"/>
                          <a:sym typeface="+mn-ea"/>
                        </a:rPr>
                        <a:t>需求分析阶段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a:t>完成本项目《需求开发计划》</a:t>
                      </a:r>
                    </a:p>
                  </a:txBody>
                  <a:tcPr/>
                </a:tc>
                <a:extLst>
                  <a:ext uri="{0D108BD9-81ED-4DB2-BD59-A6C34878D82A}">
                    <a16:rowId xmlns:a16="http://schemas.microsoft.com/office/drawing/2014/main" val="10005"/>
                  </a:ext>
                </a:extLst>
              </a:tr>
              <a:tr h="379193">
                <a:tc vMerge="1">
                  <a:txBody>
                    <a:bodyPr/>
                    <a:lstStyle/>
                    <a:p>
                      <a:endParaRPr lang="zh-CN"/>
                    </a:p>
                  </a:txBody>
                  <a:tcPr/>
                </a:tc>
                <a:tc>
                  <a:txBody>
                    <a:bodyPr/>
                    <a:lstStyle/>
                    <a:p>
                      <a:pPr>
                        <a:buNone/>
                      </a:pPr>
                      <a:r>
                        <a:rPr lang="zh-CN" altLang="en-US" sz="1600" dirty="0"/>
                        <a:t>完成本项目</a:t>
                      </a:r>
                      <a:r>
                        <a:rPr lang="zh-CN" altLang="en-US" sz="1600" dirty="0" smtClean="0"/>
                        <a:t>《愿景与范围文档》</a:t>
                      </a:r>
                      <a:endParaRPr lang="zh-CN" altLang="en-US" sz="1600" dirty="0"/>
                    </a:p>
                  </a:txBody>
                  <a:tcPr/>
                </a:tc>
                <a:extLst>
                  <a:ext uri="{0D108BD9-81ED-4DB2-BD59-A6C34878D82A}">
                    <a16:rowId xmlns:a16="http://schemas.microsoft.com/office/drawing/2014/main" val="10006"/>
                  </a:ext>
                </a:extLst>
              </a:tr>
              <a:tr h="365760">
                <a:tc vMerge="1">
                  <a:txBody>
                    <a:bodyPr/>
                    <a:lstStyle/>
                    <a:p>
                      <a:endParaRPr lang="zh-CN"/>
                    </a:p>
                  </a:txBody>
                  <a:tcPr/>
                </a:tc>
                <a:tc>
                  <a:txBody>
                    <a:bodyPr/>
                    <a:lstStyle/>
                    <a:p>
                      <a:pPr>
                        <a:buNone/>
                      </a:pPr>
                      <a:r>
                        <a:rPr lang="zh-CN" altLang="en-US" sz="1600" dirty="0"/>
                        <a:t>完成本项目《软件需求规格说明书》</a:t>
                      </a:r>
                    </a:p>
                  </a:txBody>
                  <a:tcPr/>
                </a:tc>
                <a:extLst>
                  <a:ext uri="{0D108BD9-81ED-4DB2-BD59-A6C34878D82A}">
                    <a16:rowId xmlns:a16="http://schemas.microsoft.com/office/drawing/2014/main" val="10007"/>
                  </a:ext>
                </a:extLst>
              </a:tr>
              <a:tr h="365760">
                <a:tc vMerge="1">
                  <a:txBody>
                    <a:bodyPr/>
                    <a:lstStyle/>
                    <a:p>
                      <a:endParaRPr lang="zh-CN"/>
                    </a:p>
                  </a:txBody>
                  <a:tcPr/>
                </a:tc>
                <a:tc>
                  <a:txBody>
                    <a:bodyPr/>
                    <a:lstStyle/>
                    <a:p>
                      <a:pPr>
                        <a:buNone/>
                      </a:pPr>
                      <a:r>
                        <a:rPr lang="zh-CN" altLang="en-US" sz="1600" dirty="0"/>
                        <a:t>完成本项目《测试用例》</a:t>
                      </a:r>
                    </a:p>
                  </a:txBody>
                  <a:tcPr/>
                </a:tc>
                <a:extLst>
                  <a:ext uri="{0D108BD9-81ED-4DB2-BD59-A6C34878D82A}">
                    <a16:rowId xmlns:a16="http://schemas.microsoft.com/office/drawing/2014/main" val="10008"/>
                  </a:ext>
                </a:extLst>
              </a:tr>
              <a:tr h="365760">
                <a:tc vMerge="1">
                  <a:txBody>
                    <a:bodyPr/>
                    <a:lstStyle/>
                    <a:p>
                      <a:endParaRPr lang="zh-CN"/>
                    </a:p>
                  </a:txBody>
                  <a:tcPr/>
                </a:tc>
                <a:tc>
                  <a:txBody>
                    <a:bodyPr/>
                    <a:lstStyle/>
                    <a:p>
                      <a:pPr>
                        <a:buNone/>
                      </a:pPr>
                      <a:r>
                        <a:rPr lang="zh-CN" sz="1600" dirty="0">
                          <a:solidFill>
                            <a:schemeClr val="tx1"/>
                          </a:solidFill>
                          <a:uFillTx/>
                          <a:ea typeface="宋体" panose="02010600030101010101" pitchFamily="2" charset="-122"/>
                          <a:sym typeface="+mn-ea"/>
                        </a:rPr>
                        <a:t>完成本项目《用户手册》</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9"/>
                  </a:ext>
                </a:extLst>
              </a:tr>
              <a:tr h="365760">
                <a:tc>
                  <a:txBody>
                    <a:bodyPr/>
                    <a:lstStyle/>
                    <a:p>
                      <a:pPr algn="ctr">
                        <a:buNone/>
                      </a:pPr>
                      <a:r>
                        <a:rPr lang="zh-CN" sz="1600" dirty="0">
                          <a:solidFill>
                            <a:schemeClr val="tx1"/>
                          </a:solidFill>
                          <a:uFillTx/>
                          <a:ea typeface="宋体" panose="02010600030101010101" pitchFamily="2" charset="-122"/>
                          <a:sym typeface="+mn-ea"/>
                        </a:rPr>
                        <a:t>需求变更阶段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完成本项目《需求变更影响分析报告》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0"/>
                  </a:ext>
                </a:extLst>
              </a:tr>
              <a:tr h="182880">
                <a:tc>
                  <a:txBody>
                    <a:bodyPr/>
                    <a:lstStyle/>
                    <a:p>
                      <a:pPr algn="ctr">
                        <a:buNone/>
                      </a:pPr>
                      <a:r>
                        <a:rPr lang="zh-CN" sz="1600" dirty="0">
                          <a:solidFill>
                            <a:schemeClr val="tx1"/>
                          </a:solidFill>
                          <a:uFillTx/>
                          <a:ea typeface="宋体" panose="02010600030101010101" pitchFamily="2" charset="-122"/>
                          <a:sym typeface="+mn-ea"/>
                        </a:rPr>
                        <a:t>系统设计阶段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1"/>
                  </a:ext>
                </a:extLst>
              </a:tr>
              <a:tr h="182880">
                <a:tc>
                  <a:txBody>
                    <a:bodyPr/>
                    <a:lstStyle/>
                    <a:p>
                      <a:pPr algn="ctr">
                        <a:buNone/>
                      </a:pPr>
                      <a:r>
                        <a:rPr lang="zh-CN" altLang="en-US" sz="1600" kern="1200" dirty="0" smtClean="0">
                          <a:solidFill>
                            <a:schemeClr val="tx1"/>
                          </a:solidFill>
                          <a:uFillTx/>
                          <a:latin typeface="+mn-lt"/>
                          <a:ea typeface="宋体" panose="02010600030101010101" pitchFamily="2" charset="-122"/>
                          <a:cs typeface="+mn-cs"/>
                          <a:sym typeface="+mn-ea"/>
                        </a:rPr>
                        <a:t>测试阶段</a:t>
                      </a:r>
                      <a:endParaRPr lang="zh-CN" altLang="en-US" sz="1600" kern="1200" dirty="0">
                        <a:solidFill>
                          <a:schemeClr val="tx1"/>
                        </a:solidFill>
                        <a:uFillTx/>
                        <a:latin typeface="+mn-lt"/>
                        <a:ea typeface="宋体" panose="02010600030101010101" pitchFamily="2" charset="-122"/>
                        <a:cs typeface="+mn-cs"/>
                        <a:sym typeface="+mn-ea"/>
                      </a:endParaRPr>
                    </a:p>
                  </a:txBody>
                  <a:tcPr/>
                </a:tc>
                <a:tc>
                  <a:txBody>
                    <a:bodyPr/>
                    <a:lstStyle/>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《测试计划》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《工程部署计划》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《培训计划》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《系统维护计划》</a:t>
                      </a:r>
                    </a:p>
                  </a:txBody>
                  <a:tcPr/>
                </a:tc>
                <a:extLst>
                  <a:ext uri="{0D108BD9-81ED-4DB2-BD59-A6C34878D82A}">
                    <a16:rowId xmlns:a16="http://schemas.microsoft.com/office/drawing/2014/main" val="10012"/>
                  </a:ext>
                </a:extLst>
              </a:tr>
              <a:tr h="365760">
                <a:tc>
                  <a:txBody>
                    <a:bodyPr/>
                    <a:lstStyle/>
                    <a:p>
                      <a:pPr algn="ctr">
                        <a:buNone/>
                      </a:pPr>
                      <a:r>
                        <a:rPr lang="zh-CN" sz="1600" dirty="0">
                          <a:solidFill>
                            <a:schemeClr val="tx1"/>
                          </a:solidFill>
                          <a:uFillTx/>
                          <a:ea typeface="宋体" panose="02010600030101010101" pitchFamily="2" charset="-122"/>
                          <a:sym typeface="+mn-ea"/>
                        </a:rPr>
                        <a:t>项目总结阶段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提交《项目总结报告》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3"/>
                  </a:ext>
                </a:extLst>
              </a:tr>
            </a:tbl>
          </a:graphicData>
        </a:graphic>
      </p:graphicFrame>
    </p:spTree>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需求分析</a:t>
            </a: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163" y="1773610"/>
            <a:ext cx="7495773"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03803" y="1446779"/>
            <a:ext cx="4248471" cy="4401205"/>
          </a:xfrm>
          <a:prstGeom prst="rect">
            <a:avLst/>
          </a:prstGeom>
        </p:spPr>
        <p:txBody>
          <a:bodyPr wrap="square">
            <a:spAutoFit/>
          </a:bodyPr>
          <a:lstStyle/>
          <a:p>
            <a:pPr indent="317500" algn="just">
              <a:spcAft>
                <a:spcPts val="0"/>
              </a:spcAft>
            </a:pPr>
            <a:r>
              <a:rPr lang="zh-CN" altLang="zh-CN" sz="2000" kern="100" dirty="0">
                <a:latin typeface="Calibri" panose="020F0502020204030204" charset="0"/>
                <a:cs typeface="Times New Roman" panose="02020603050405020304" pitchFamily="18" charset="0"/>
              </a:rPr>
              <a:t>软件工程系列课程教学辅助系统是软件工程相关课程教学和学习的辅助工具，建设在</a:t>
            </a:r>
            <a:r>
              <a:rPr lang="en-US" altLang="zh-CN" sz="2000" kern="100" dirty="0">
                <a:latin typeface="Calibri" panose="020F0502020204030204" charset="0"/>
                <a:cs typeface="Times New Roman" panose="02020603050405020304" pitchFamily="18" charset="0"/>
              </a:rPr>
              <a:t>PC</a:t>
            </a:r>
            <a:r>
              <a:rPr lang="zh-CN" altLang="zh-CN" sz="2000" kern="100" dirty="0">
                <a:latin typeface="Calibri" panose="020F0502020204030204" charset="0"/>
                <a:cs typeface="Times New Roman" panose="02020603050405020304" pitchFamily="18" charset="0"/>
              </a:rPr>
              <a:t>端和</a:t>
            </a:r>
            <a:r>
              <a:rPr lang="zh-CN" altLang="zh-CN" sz="2000" kern="100" dirty="0" smtClean="0">
                <a:latin typeface="Calibri" panose="020F0502020204030204" charset="0"/>
                <a:cs typeface="Times New Roman" panose="02020603050405020304" pitchFamily="18" charset="0"/>
              </a:rPr>
              <a:t>移动</a:t>
            </a:r>
            <a:r>
              <a:rPr lang="zh-CN" altLang="zh-CN" sz="2000" kern="100" dirty="0">
                <a:latin typeface="Calibri" panose="020F0502020204030204" charset="0"/>
                <a:cs typeface="Times New Roman" panose="02020603050405020304" pitchFamily="18" charset="0"/>
              </a:rPr>
              <a:t>端，主要受众群体为教师，注册用户，游客，管理员四种角色。目的是方便用户交流和获取信息</a:t>
            </a:r>
            <a:r>
              <a:rPr lang="zh-CN" altLang="zh-CN" sz="2000" kern="100" dirty="0" smtClean="0">
                <a:latin typeface="Calibri" panose="020F0502020204030204" charset="0"/>
                <a:cs typeface="Times New Roman" panose="02020603050405020304" pitchFamily="18" charset="0"/>
              </a:rPr>
              <a:t>。</a:t>
            </a:r>
            <a:endParaRPr lang="en-US" altLang="zh-CN" sz="2000" kern="100" dirty="0" smtClean="0">
              <a:latin typeface="Calibri" panose="020F0502020204030204" charset="0"/>
              <a:cs typeface="Times New Roman" panose="02020603050405020304" pitchFamily="18" charset="0"/>
            </a:endParaRPr>
          </a:p>
          <a:p>
            <a:pPr indent="317500" algn="just">
              <a:spcAft>
                <a:spcPts val="0"/>
              </a:spcAft>
            </a:pPr>
            <a:r>
              <a:rPr lang="en-US" altLang="zh-CN" sz="2000" kern="100" dirty="0" smtClean="0">
                <a:latin typeface="Calibri" panose="020F0502020204030204" charset="0"/>
                <a:cs typeface="Times New Roman" panose="02020603050405020304" pitchFamily="18" charset="0"/>
              </a:rPr>
              <a:t>1. </a:t>
            </a:r>
            <a:r>
              <a:rPr lang="zh-CN" altLang="zh-CN" sz="2000" kern="100" dirty="0" smtClean="0">
                <a:latin typeface="Calibri" panose="020F0502020204030204" charset="0"/>
                <a:cs typeface="Times New Roman" panose="02020603050405020304" pitchFamily="18" charset="0"/>
              </a:rPr>
              <a:t>只要</a:t>
            </a:r>
            <a:r>
              <a:rPr lang="zh-CN" altLang="zh-CN" sz="2000" kern="100" dirty="0">
                <a:latin typeface="Calibri" panose="020F0502020204030204" charset="0"/>
                <a:cs typeface="Times New Roman" panose="02020603050405020304" pitchFamily="18" charset="0"/>
              </a:rPr>
              <a:t>通过平台注册的用户都在能平台上发布文章或者帖子信息</a:t>
            </a:r>
            <a:r>
              <a:rPr lang="zh-CN" altLang="zh-CN" sz="2000" kern="100" dirty="0" smtClean="0">
                <a:latin typeface="Calibri" panose="020F0502020204030204" charset="0"/>
                <a:cs typeface="Times New Roman" panose="02020603050405020304" pitchFamily="18" charset="0"/>
              </a:rPr>
              <a:t>。</a:t>
            </a:r>
            <a:endParaRPr lang="en-US" altLang="zh-CN" sz="2000" kern="100" dirty="0" smtClean="0">
              <a:latin typeface="Calibri" panose="020F0502020204030204" charset="0"/>
              <a:cs typeface="Times New Roman" panose="02020603050405020304" pitchFamily="18" charset="0"/>
            </a:endParaRPr>
          </a:p>
          <a:p>
            <a:pPr indent="317500" algn="just">
              <a:spcAft>
                <a:spcPts val="0"/>
              </a:spcAft>
            </a:pPr>
            <a:r>
              <a:rPr lang="en-US" altLang="zh-CN" sz="2000" kern="100" dirty="0" smtClean="0">
                <a:latin typeface="Calibri" panose="020F0502020204030204" charset="0"/>
                <a:cs typeface="Times New Roman" panose="02020603050405020304" pitchFamily="18" charset="0"/>
              </a:rPr>
              <a:t>2. </a:t>
            </a:r>
            <a:r>
              <a:rPr lang="zh-CN" altLang="zh-CN" sz="2000" kern="100" dirty="0" smtClean="0">
                <a:latin typeface="Calibri" panose="020F0502020204030204" charset="0"/>
                <a:cs typeface="Times New Roman" panose="02020603050405020304" pitchFamily="18" charset="0"/>
              </a:rPr>
              <a:t>认证</a:t>
            </a:r>
            <a:r>
              <a:rPr lang="zh-CN" altLang="zh-CN" sz="2000" kern="100" dirty="0">
                <a:latin typeface="Calibri" panose="020F0502020204030204" charset="0"/>
                <a:cs typeface="Times New Roman" panose="02020603050405020304" pitchFamily="18" charset="0"/>
              </a:rPr>
              <a:t>成为教师的用户还能在平台上开设</a:t>
            </a:r>
            <a:r>
              <a:rPr lang="zh-CN" altLang="zh-CN" sz="2000" kern="100" dirty="0" smtClean="0">
                <a:latin typeface="Calibri" panose="020F0502020204030204" charset="0"/>
                <a:cs typeface="Times New Roman" panose="02020603050405020304" pitchFamily="18" charset="0"/>
              </a:rPr>
              <a:t>课程</a:t>
            </a:r>
            <a:r>
              <a:rPr lang="zh-CN" altLang="en-US" sz="2000" kern="100" dirty="0" smtClean="0">
                <a:latin typeface="Calibri" panose="020F0502020204030204" charset="0"/>
                <a:cs typeface="Times New Roman" panose="02020603050405020304" pitchFamily="18" charset="0"/>
              </a:rPr>
              <a:t>和答疑</a:t>
            </a:r>
            <a:r>
              <a:rPr lang="zh-CN" altLang="zh-CN" sz="2000" kern="100" dirty="0" smtClean="0">
                <a:latin typeface="Calibri" panose="020F0502020204030204" charset="0"/>
                <a:cs typeface="Times New Roman" panose="02020603050405020304" pitchFamily="18" charset="0"/>
              </a:rPr>
              <a:t>。</a:t>
            </a:r>
            <a:endParaRPr lang="en-US" altLang="zh-CN" sz="2000" kern="100" dirty="0" smtClean="0">
              <a:latin typeface="Calibri" panose="020F0502020204030204" charset="0"/>
              <a:cs typeface="Times New Roman" panose="02020603050405020304" pitchFamily="18" charset="0"/>
            </a:endParaRPr>
          </a:p>
          <a:p>
            <a:pPr indent="317500" algn="just">
              <a:spcAft>
                <a:spcPts val="0"/>
              </a:spcAft>
            </a:pPr>
            <a:r>
              <a:rPr lang="en-US" altLang="zh-CN" sz="2000" kern="100" dirty="0" smtClean="0">
                <a:latin typeface="Calibri" panose="020F0502020204030204" charset="0"/>
                <a:cs typeface="Times New Roman" panose="02020603050405020304" pitchFamily="18" charset="0"/>
              </a:rPr>
              <a:t>3. </a:t>
            </a:r>
            <a:r>
              <a:rPr lang="zh-CN" altLang="zh-CN" sz="2000" kern="100" dirty="0" smtClean="0">
                <a:latin typeface="Calibri" panose="020F0502020204030204" charset="0"/>
                <a:cs typeface="Times New Roman" panose="02020603050405020304" pitchFamily="18" charset="0"/>
              </a:rPr>
              <a:t>管理员</a:t>
            </a:r>
            <a:r>
              <a:rPr lang="zh-CN" altLang="zh-CN" sz="2000" kern="100" dirty="0">
                <a:latin typeface="Calibri" panose="020F0502020204030204" charset="0"/>
                <a:cs typeface="Times New Roman" panose="02020603050405020304" pitchFamily="18" charset="0"/>
              </a:rPr>
              <a:t>负责用户的管理和认证用户的审核，能够对网站的数据和操作日志进行备份，还能对文章，帖子课程等信息进行操作</a:t>
            </a:r>
            <a:r>
              <a:rPr lang="zh-CN" altLang="zh-CN" sz="2000" kern="100" dirty="0" smtClean="0">
                <a:latin typeface="Calibri" panose="020F0502020204030204" charset="0"/>
                <a:cs typeface="Times New Roman" panose="02020603050405020304" pitchFamily="18" charset="0"/>
              </a:rPr>
              <a:t>。</a:t>
            </a:r>
            <a:endParaRPr lang="zh-CN" altLang="zh-CN" sz="2000" kern="100" dirty="0">
              <a:latin typeface="Calibri" panose="020F0502020204030204" charset="0"/>
              <a:cs typeface="Times New Roman" panose="02020603050405020304" pitchFamily="18" charset="0"/>
            </a:endParaRPr>
          </a:p>
        </p:txBody>
      </p:sp>
      <p:sp>
        <p:nvSpPr>
          <p:cNvPr id="4" name="矩形 3"/>
          <p:cNvSpPr/>
          <p:nvPr/>
        </p:nvSpPr>
        <p:spPr>
          <a:xfrm>
            <a:off x="7491837" y="1195557"/>
            <a:ext cx="1550424" cy="502445"/>
          </a:xfrm>
          <a:prstGeom prst="rect">
            <a:avLst/>
          </a:prstGeom>
        </p:spPr>
        <p:txBody>
          <a:bodyPr wrap="none">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上下文图</a:t>
            </a:r>
          </a:p>
        </p:txBody>
      </p:sp>
    </p:spTree>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4945100"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1413397" y="373315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864" y="2959600"/>
            <a:ext cx="1261884" cy="415498"/>
          </a:xfrm>
          <a:prstGeom prst="rect">
            <a:avLst/>
          </a:prstGeom>
          <a:noFill/>
        </p:spPr>
        <p:txBody>
          <a:bodyPr wrap="none" rtlCol="0">
            <a:spAutoFit/>
          </a:bodyPr>
          <a:lstStyle/>
          <a:p>
            <a:r>
              <a:rPr lang="zh-CN" altLang="en-US" dirty="0" smtClean="0"/>
              <a:t>最初版本</a:t>
            </a:r>
            <a:endParaRPr lang="zh-CN" altLang="en-US" dirty="0"/>
          </a:p>
        </p:txBody>
      </p:sp>
      <p:pic>
        <p:nvPicPr>
          <p:cNvPr id="5" name="图片 4"/>
          <p:cNvPicPr>
            <a:picLocks noChangeAspect="1"/>
          </p:cNvPicPr>
          <p:nvPr/>
        </p:nvPicPr>
        <p:blipFill>
          <a:blip r:embed="rId3"/>
          <a:stretch>
            <a:fillRect/>
          </a:stretch>
        </p:blipFill>
        <p:spPr>
          <a:xfrm>
            <a:off x="1931726" y="3733150"/>
            <a:ext cx="3462864" cy="3112894"/>
          </a:xfrm>
          <a:prstGeom prst="rect">
            <a:avLst/>
          </a:prstGeom>
        </p:spPr>
      </p:pic>
      <p:sp>
        <p:nvSpPr>
          <p:cNvPr id="14" name="文本框 13"/>
          <p:cNvSpPr txBox="1"/>
          <p:nvPr/>
        </p:nvSpPr>
        <p:spPr>
          <a:xfrm>
            <a:off x="4664834" y="2959600"/>
            <a:ext cx="992579" cy="415498"/>
          </a:xfrm>
          <a:prstGeom prst="rect">
            <a:avLst/>
          </a:prstGeom>
          <a:noFill/>
        </p:spPr>
        <p:txBody>
          <a:bodyPr wrap="none" rtlCol="0">
            <a:spAutoFit/>
          </a:bodyPr>
          <a:lstStyle/>
          <a:p>
            <a:r>
              <a:rPr lang="zh-CN" altLang="en-US" dirty="0" smtClean="0"/>
              <a:t>版本</a:t>
            </a:r>
            <a:r>
              <a:rPr lang="zh-CN" altLang="en-US" dirty="0"/>
              <a:t>二</a:t>
            </a:r>
          </a:p>
        </p:txBody>
      </p:sp>
      <p:pic>
        <p:nvPicPr>
          <p:cNvPr id="15" name="图片 14"/>
          <p:cNvPicPr>
            <a:picLocks noChangeAspect="1"/>
          </p:cNvPicPr>
          <p:nvPr/>
        </p:nvPicPr>
        <p:blipFill>
          <a:blip r:embed="rId4"/>
          <a:stretch>
            <a:fillRect/>
          </a:stretch>
        </p:blipFill>
        <p:spPr>
          <a:xfrm>
            <a:off x="4799062" y="245908"/>
            <a:ext cx="5590088" cy="1804020"/>
          </a:xfrm>
          <a:prstGeom prst="rect">
            <a:avLst/>
          </a:prstGeom>
        </p:spPr>
      </p:pic>
      <p:pic>
        <p:nvPicPr>
          <p:cNvPr id="16" name="图片 15"/>
          <p:cNvPicPr>
            <a:picLocks noChangeAspect="1"/>
          </p:cNvPicPr>
          <p:nvPr/>
        </p:nvPicPr>
        <p:blipFill>
          <a:blip r:embed="rId5"/>
          <a:stretch>
            <a:fillRect/>
          </a:stretch>
        </p:blipFill>
        <p:spPr>
          <a:xfrm>
            <a:off x="6455246" y="4918138"/>
            <a:ext cx="5600068" cy="1393739"/>
          </a:xfrm>
          <a:prstGeom prst="rect">
            <a:avLst/>
          </a:prstGeom>
        </p:spPr>
      </p:pic>
      <p:sp>
        <p:nvSpPr>
          <p:cNvPr id="19" name="文本框 18"/>
          <p:cNvSpPr txBox="1"/>
          <p:nvPr/>
        </p:nvSpPr>
        <p:spPr>
          <a:xfrm>
            <a:off x="8487003" y="3613157"/>
            <a:ext cx="992579" cy="415498"/>
          </a:xfrm>
          <a:prstGeom prst="rect">
            <a:avLst/>
          </a:prstGeom>
          <a:noFill/>
        </p:spPr>
        <p:txBody>
          <a:bodyPr wrap="none" rtlCol="0">
            <a:spAutoFit/>
          </a:bodyPr>
          <a:lstStyle/>
          <a:p>
            <a:r>
              <a:rPr lang="zh-CN" altLang="en-US" dirty="0" smtClean="0"/>
              <a:t>版本三</a:t>
            </a:r>
            <a:endParaRPr lang="zh-CN" altLang="en-US" dirty="0"/>
          </a:p>
        </p:txBody>
      </p:sp>
      <p:sp>
        <p:nvSpPr>
          <p:cNvPr id="20" name="上箭头 19"/>
          <p:cNvSpPr/>
          <p:nvPr/>
        </p:nvSpPr>
        <p:spPr>
          <a:xfrm>
            <a:off x="8767269" y="4028655"/>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9271325"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3999207"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18942" y="2959600"/>
            <a:ext cx="992579" cy="415498"/>
          </a:xfrm>
          <a:prstGeom prst="rect">
            <a:avLst/>
          </a:prstGeom>
          <a:noFill/>
        </p:spPr>
        <p:txBody>
          <a:bodyPr wrap="none" rtlCol="0">
            <a:spAutoFit/>
          </a:bodyPr>
          <a:lstStyle/>
          <a:p>
            <a:r>
              <a:rPr lang="zh-CN" altLang="en-US" dirty="0" smtClean="0"/>
              <a:t>版本四</a:t>
            </a:r>
            <a:endParaRPr lang="zh-CN" altLang="en-US" dirty="0"/>
          </a:p>
        </p:txBody>
      </p:sp>
      <p:sp>
        <p:nvSpPr>
          <p:cNvPr id="14" name="文本框 13"/>
          <p:cNvSpPr txBox="1"/>
          <p:nvPr/>
        </p:nvSpPr>
        <p:spPr>
          <a:xfrm>
            <a:off x="8991059" y="2959600"/>
            <a:ext cx="992579" cy="415498"/>
          </a:xfrm>
          <a:prstGeom prst="rect">
            <a:avLst/>
          </a:prstGeom>
          <a:noFill/>
        </p:spPr>
        <p:txBody>
          <a:bodyPr wrap="none" rtlCol="0">
            <a:spAutoFit/>
          </a:bodyPr>
          <a:lstStyle/>
          <a:p>
            <a:r>
              <a:rPr lang="zh-CN" altLang="en-US" dirty="0" smtClean="0"/>
              <a:t>版本五</a:t>
            </a:r>
            <a:endParaRPr lang="zh-CN" altLang="en-US" dirty="0"/>
          </a:p>
        </p:txBody>
      </p:sp>
      <p:pic>
        <p:nvPicPr>
          <p:cNvPr id="3" name="图片 2"/>
          <p:cNvPicPr>
            <a:picLocks noChangeAspect="1"/>
          </p:cNvPicPr>
          <p:nvPr/>
        </p:nvPicPr>
        <p:blipFill>
          <a:blip r:embed="rId3"/>
          <a:stretch>
            <a:fillRect/>
          </a:stretch>
        </p:blipFill>
        <p:spPr>
          <a:xfrm>
            <a:off x="1610446" y="4517228"/>
            <a:ext cx="4934058" cy="2221769"/>
          </a:xfrm>
          <a:prstGeom prst="rect">
            <a:avLst/>
          </a:prstGeom>
        </p:spPr>
      </p:pic>
      <p:pic>
        <p:nvPicPr>
          <p:cNvPr id="4" name="图片 3"/>
          <p:cNvPicPr>
            <a:picLocks noChangeAspect="1"/>
          </p:cNvPicPr>
          <p:nvPr/>
        </p:nvPicPr>
        <p:blipFill>
          <a:blip r:embed="rId4"/>
          <a:stretch>
            <a:fillRect/>
          </a:stretch>
        </p:blipFill>
        <p:spPr>
          <a:xfrm>
            <a:off x="6671270" y="204935"/>
            <a:ext cx="4493337" cy="197218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910630" y="1701602"/>
          <a:ext cx="10439799" cy="3456384"/>
        </p:xfrm>
        <a:graphic>
          <a:graphicData uri="http://schemas.openxmlformats.org/drawingml/2006/table">
            <a:tbl>
              <a:tblPr/>
              <a:tblGrid>
                <a:gridCol w="3479933">
                  <a:extLst>
                    <a:ext uri="{9D8B030D-6E8A-4147-A177-3AD203B41FA5}">
                      <a16:colId xmlns:a16="http://schemas.microsoft.com/office/drawing/2014/main" val="20000"/>
                    </a:ext>
                  </a:extLst>
                </a:gridCol>
                <a:gridCol w="3479933">
                  <a:extLst>
                    <a:ext uri="{9D8B030D-6E8A-4147-A177-3AD203B41FA5}">
                      <a16:colId xmlns:a16="http://schemas.microsoft.com/office/drawing/2014/main" val="20001"/>
                    </a:ext>
                  </a:extLst>
                </a:gridCol>
                <a:gridCol w="3479933">
                  <a:extLst>
                    <a:ext uri="{9D8B030D-6E8A-4147-A177-3AD203B41FA5}">
                      <a16:colId xmlns:a16="http://schemas.microsoft.com/office/drawing/2014/main" val="20002"/>
                    </a:ext>
                  </a:extLst>
                </a:gridCol>
              </a:tblGrid>
              <a:tr h="361076">
                <a:tc>
                  <a:txBody>
                    <a:bodyPr/>
                    <a:lstStyle/>
                    <a:p>
                      <a:pPr indent="267970" algn="just">
                        <a:spcAft>
                          <a:spcPts val="0"/>
                        </a:spcAft>
                      </a:pPr>
                      <a:r>
                        <a:rPr lang="zh-CN" sz="2100" b="1" kern="100">
                          <a:effectLst/>
                          <a:latin typeface="Calibri" panose="020F0502020204030204" charset="0"/>
                          <a:ea typeface="宋体" panose="02010600030101010101" pitchFamily="2" charset="-122"/>
                          <a:cs typeface="Times New Roman" panose="02020603050405020304" pitchFamily="18" charset="0"/>
                        </a:rPr>
                        <a:t>用户群分类</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charset="0"/>
                          <a:ea typeface="宋体" panose="02010600030101010101" pitchFamily="2" charset="-122"/>
                          <a:cs typeface="Times New Roman" panose="02020603050405020304" pitchFamily="18" charset="0"/>
                        </a:rPr>
                        <a:t>用户角色</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charset="0"/>
                          <a:ea typeface="宋体" panose="02010600030101010101" pitchFamily="2" charset="-122"/>
                          <a:cs typeface="Times New Roman" panose="02020603050405020304" pitchFamily="18" charset="0"/>
                        </a:rPr>
                        <a:t>用户描述</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61076">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客户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项目发起人</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项目的发起方</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07761">
                <a:tc rowSpan="4">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直接用户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教师</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教授学生知识的代表</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07761">
                <a:tc vMerge="1">
                  <a:txBody>
                    <a:bodyPr/>
                    <a:lstStyle/>
                    <a:p>
                      <a:endParaRPr lang="zh-CN"/>
                    </a:p>
                  </a:txBody>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charset="0"/>
                          <a:ea typeface="宋体" panose="02010600030101010101" pitchFamily="2" charset="-122"/>
                          <a:cs typeface="Times New Roman" panose="02020603050405020304" pitchFamily="18" charset="0"/>
                        </a:rPr>
                        <a:t>需要</a:t>
                      </a:r>
                      <a:r>
                        <a:rPr lang="zh-CN" sz="2100" kern="100" dirty="0" smtClean="0">
                          <a:effectLst/>
                          <a:latin typeface="Calibri" panose="020F0502020204030204" charset="0"/>
                          <a:ea typeface="宋体" panose="02010600030101010101" pitchFamily="2" charset="-122"/>
                          <a:cs typeface="Times New Roman" panose="02020603050405020304" pitchFamily="18" charset="0"/>
                        </a:rPr>
                        <a:t>在</a:t>
                      </a:r>
                      <a:r>
                        <a:rPr lang="zh-CN" altLang="en-US" sz="2100" kern="100" dirty="0" smtClean="0">
                          <a:effectLst/>
                          <a:latin typeface="Calibri" panose="020F050202020403020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charset="0"/>
                          <a:ea typeface="宋体" panose="02010600030101010101" pitchFamily="2" charset="-122"/>
                          <a:cs typeface="Times New Roman" panose="02020603050405020304" pitchFamily="18" charset="0"/>
                        </a:rPr>
                        <a:t>上</a:t>
                      </a:r>
                      <a:r>
                        <a:rPr lang="zh-CN" sz="2100" kern="100" dirty="0">
                          <a:effectLst/>
                          <a:latin typeface="Calibri" panose="020F0502020204030204" charset="0"/>
                          <a:ea typeface="宋体" panose="02010600030101010101" pitchFamily="2" charset="-122"/>
                          <a:cs typeface="Times New Roman" panose="02020603050405020304" pitchFamily="18" charset="0"/>
                        </a:rPr>
                        <a:t>获取教学信息的学生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59355">
                <a:tc vMerge="1">
                  <a:txBody>
                    <a:bodyPr/>
                    <a:lstStyle/>
                    <a:p>
                      <a:endParaRPr lang="zh-CN"/>
                    </a:p>
                  </a:txBody>
                  <a:tcPr/>
                </a:tc>
                <a:tc>
                  <a:txBody>
                    <a:bodyPr/>
                    <a:lstStyle/>
                    <a:p>
                      <a:pPr indent="266700" algn="just">
                        <a:spcAft>
                          <a:spcPts val="0"/>
                        </a:spcAft>
                      </a:pPr>
                      <a:r>
                        <a:rPr lang="zh-CN" sz="2100" kern="100" dirty="0">
                          <a:effectLst/>
                          <a:latin typeface="Calibri" panose="020F0502020204030204" charset="0"/>
                          <a:ea typeface="宋体" panose="02010600030101010101" pitchFamily="2" charset="-122"/>
                          <a:cs typeface="Times New Roman" panose="02020603050405020304" pitchFamily="18" charset="0"/>
                        </a:rPr>
                        <a:t>游客</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charset="0"/>
                          <a:ea typeface="宋体" panose="02010600030101010101" pitchFamily="2" charset="-122"/>
                          <a:cs typeface="Times New Roman" panose="02020603050405020304" pitchFamily="18" charset="0"/>
                        </a:rPr>
                        <a:t>能够访问平台，但是具有访问限制</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59355">
                <a:tc vMerge="1">
                  <a:txBody>
                    <a:bodyPr/>
                    <a:lstStyle/>
                    <a:p>
                      <a:endParaRPr lang="zh-CN"/>
                    </a:p>
                  </a:txBody>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管理员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smtClean="0">
                          <a:effectLst/>
                          <a:latin typeface="Calibri" panose="020F0502020204030204" charset="0"/>
                          <a:ea typeface="宋体" panose="02010600030101010101" pitchFamily="2" charset="-122"/>
                          <a:cs typeface="Times New Roman" panose="02020603050405020304" pitchFamily="18" charset="0"/>
                        </a:rPr>
                        <a:t>负责</a:t>
                      </a:r>
                      <a:r>
                        <a:rPr lang="zh-CN" altLang="en-US" sz="2100" kern="100" dirty="0" smtClean="0">
                          <a:effectLst/>
                          <a:latin typeface="Calibri" panose="020F050202020403020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charset="0"/>
                          <a:ea typeface="宋体" panose="02010600030101010101" pitchFamily="2" charset="-122"/>
                          <a:cs typeface="Times New Roman" panose="02020603050405020304" pitchFamily="18" charset="0"/>
                        </a:rPr>
                        <a:t>后台</a:t>
                      </a:r>
                      <a:r>
                        <a:rPr lang="zh-CN" sz="2100" kern="100" dirty="0">
                          <a:effectLst/>
                          <a:latin typeface="Calibri" panose="020F0502020204030204" charset="0"/>
                          <a:ea typeface="宋体" panose="02010600030101010101" pitchFamily="2" charset="-122"/>
                          <a:cs typeface="Times New Roman" panose="02020603050405020304" pitchFamily="18" charset="0"/>
                        </a:rPr>
                        <a:t>维护的工作人员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advClick="0"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334566" y="981522"/>
          <a:ext cx="11593288" cy="5442927"/>
        </p:xfrm>
        <a:graphic>
          <a:graphicData uri="http://schemas.openxmlformats.org/drawingml/2006/table">
            <a:tbl>
              <a:tblPr/>
              <a:tblGrid>
                <a:gridCol w="2898322">
                  <a:extLst>
                    <a:ext uri="{9D8B030D-6E8A-4147-A177-3AD203B41FA5}">
                      <a16:colId xmlns:a16="http://schemas.microsoft.com/office/drawing/2014/main" val="20000"/>
                    </a:ext>
                  </a:extLst>
                </a:gridCol>
                <a:gridCol w="2898322">
                  <a:extLst>
                    <a:ext uri="{9D8B030D-6E8A-4147-A177-3AD203B41FA5}">
                      <a16:colId xmlns:a16="http://schemas.microsoft.com/office/drawing/2014/main" val="20001"/>
                    </a:ext>
                  </a:extLst>
                </a:gridCol>
                <a:gridCol w="2898322">
                  <a:extLst>
                    <a:ext uri="{9D8B030D-6E8A-4147-A177-3AD203B41FA5}">
                      <a16:colId xmlns:a16="http://schemas.microsoft.com/office/drawing/2014/main" val="20002"/>
                    </a:ext>
                  </a:extLst>
                </a:gridCol>
                <a:gridCol w="2898322">
                  <a:extLst>
                    <a:ext uri="{9D8B030D-6E8A-4147-A177-3AD203B41FA5}">
                      <a16:colId xmlns:a16="http://schemas.microsoft.com/office/drawing/2014/main" val="20003"/>
                    </a:ext>
                  </a:extLst>
                </a:gridCol>
              </a:tblGrid>
              <a:tr h="512033">
                <a:tc>
                  <a:txBody>
                    <a:bodyPr/>
                    <a:lstStyle/>
                    <a:p>
                      <a:pPr indent="267970" algn="ctr">
                        <a:spcAft>
                          <a:spcPts val="0"/>
                        </a:spcAft>
                      </a:pPr>
                      <a:r>
                        <a:rPr lang="zh-CN" sz="2000" b="1" kern="100" dirty="0">
                          <a:effectLst/>
                          <a:latin typeface="Calibri" panose="020F0502020204030204" charset="0"/>
                          <a:ea typeface="宋体" panose="02010600030101010101" pitchFamily="2" charset="-122"/>
                          <a:cs typeface="Times New Roman" panose="02020603050405020304" pitchFamily="18" charset="0"/>
                        </a:rPr>
                        <a:t>用户角色</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sz="2000" b="1" kern="100">
                          <a:effectLst/>
                          <a:latin typeface="Calibri" panose="020F0502020204030204" charset="0"/>
                          <a:ea typeface="宋体" panose="02010600030101010101" pitchFamily="2" charset="-122"/>
                          <a:cs typeface="Times New Roman" panose="02020603050405020304" pitchFamily="18" charset="0"/>
                        </a:rPr>
                        <a:t>用户描述</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用户代表</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代表简介</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512033">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项目发起人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项目的发起方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杨枨老师，侯宏仑老师</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软件工程抓呢方面的教学老师，在软件工程领域有着丰富的经验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03660">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教师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教授学生知识的代表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软件工程专业教学负责人，具有相当丰富的教学经验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03660">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需要在网站上获取教学信息的学生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吕迪</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软件工程</a:t>
                      </a:r>
                      <a:r>
                        <a:rPr lang="en-US" altLang="zh-CN" sz="2000" kern="100" dirty="0" smtClean="0">
                          <a:effectLst/>
                          <a:latin typeface="Calibri" panose="020F0502020204030204" charset="0"/>
                          <a:ea typeface="宋体" panose="02010600030101010101" pitchFamily="2" charset="-122"/>
                          <a:cs typeface="Times New Roman" panose="02020603050405020304" pitchFamily="18" charset="0"/>
                        </a:rPr>
                        <a:t>16</a:t>
                      </a: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级学生，对软件工程有着浓厚的兴趣</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4587">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管理员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负责网站后台维护的工作人员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陈尚辉</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浙江大学计算机专业研究生，对后台管理有一定的经验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04587">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游客</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能提供简单的浏览网站的功能</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周朴杰</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法学院的学生，对教学网站使用有丰富的用经验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spd="slow" advClick="0"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592551"/>
            <a:ext cx="6874156" cy="490921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825" y="1592551"/>
            <a:ext cx="8165172" cy="305787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90" y="1566696"/>
            <a:ext cx="6419689" cy="452254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318" y="1562135"/>
            <a:ext cx="4819326" cy="288651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会议记录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118542" y="1053529"/>
            <a:ext cx="4077618" cy="5499173"/>
          </a:xfrm>
          <a:prstGeom prst="rect">
            <a:avLst/>
          </a:prstGeom>
        </p:spPr>
      </p:pic>
      <p:sp>
        <p:nvSpPr>
          <p:cNvPr id="7" name="文本框 6"/>
          <p:cNvSpPr txBox="1"/>
          <p:nvPr/>
        </p:nvSpPr>
        <p:spPr>
          <a:xfrm>
            <a:off x="6455246" y="190866"/>
            <a:ext cx="367240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一共发起了</a:t>
            </a:r>
            <a:r>
              <a:rPr lang="en-US" altLang="zh-CN" sz="2665" dirty="0" smtClean="0">
                <a:solidFill>
                  <a:srgbClr val="183A5D"/>
                </a:solidFill>
                <a:latin typeface="微软雅黑" panose="020B0503020204020204" pitchFamily="34" charset="-122"/>
                <a:ea typeface="微软雅黑" panose="020B0503020204020204" pitchFamily="34" charset="-122"/>
              </a:rPr>
              <a:t>16</a:t>
            </a:r>
            <a:r>
              <a:rPr lang="zh-CN" altLang="en-US" sz="2665" dirty="0" smtClean="0">
                <a:solidFill>
                  <a:srgbClr val="183A5D"/>
                </a:solidFill>
                <a:latin typeface="微软雅黑" panose="020B0503020204020204" pitchFamily="34" charset="-122"/>
                <a:ea typeface="微软雅黑" panose="020B0503020204020204" pitchFamily="34" charset="-122"/>
              </a:rPr>
              <a:t>次会议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3790950" y="725732"/>
            <a:ext cx="5112568" cy="3748350"/>
          </a:xfrm>
          <a:prstGeom prst="rect">
            <a:avLst/>
          </a:prstGeom>
        </p:spPr>
      </p:pic>
      <p:pic>
        <p:nvPicPr>
          <p:cNvPr id="8" name="图片 7"/>
          <p:cNvPicPr>
            <a:picLocks noChangeAspect="1"/>
          </p:cNvPicPr>
          <p:nvPr/>
        </p:nvPicPr>
        <p:blipFill>
          <a:blip r:embed="rId4"/>
          <a:stretch>
            <a:fillRect/>
          </a:stretch>
        </p:blipFill>
        <p:spPr>
          <a:xfrm>
            <a:off x="7319342" y="872385"/>
            <a:ext cx="4780136" cy="593873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游客代表邀请确认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30" y="1845618"/>
            <a:ext cx="6672867" cy="382853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847" y="1845618"/>
            <a:ext cx="6013333" cy="337096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2" y="1629594"/>
            <a:ext cx="6110776" cy="441397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62" y="1629594"/>
            <a:ext cx="8590459" cy="170263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教师代表需求确认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951190" y="163732"/>
            <a:ext cx="5721150" cy="661265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887294" y="122578"/>
            <a:ext cx="5087095" cy="6645164"/>
          </a:xfrm>
          <a:prstGeom prst="rect">
            <a:avLst/>
          </a:prstGeom>
        </p:spPr>
      </p:pic>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学生代表需求确认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游客代表需求确认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599262" y="61304"/>
            <a:ext cx="5400600" cy="668488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44175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管理员代表需求确认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71270" y="0"/>
            <a:ext cx="5176027" cy="671641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626" y="1701601"/>
            <a:ext cx="3545638" cy="4248472"/>
          </a:xfrm>
          <a:prstGeom prst="rect">
            <a:avLst/>
          </a:prstGeom>
        </p:spPr>
      </p:pic>
      <p:pic>
        <p:nvPicPr>
          <p:cNvPr id="3" name="图片 2"/>
          <p:cNvPicPr>
            <a:picLocks noChangeAspect="1"/>
          </p:cNvPicPr>
          <p:nvPr/>
        </p:nvPicPr>
        <p:blipFill>
          <a:blip r:embed="rId4"/>
          <a:stretch>
            <a:fillRect/>
          </a:stretch>
        </p:blipFill>
        <p:spPr>
          <a:xfrm>
            <a:off x="3680058" y="1754925"/>
            <a:ext cx="4097669" cy="4141825"/>
          </a:xfrm>
          <a:prstGeom prst="rect">
            <a:avLst/>
          </a:prstGeom>
        </p:spPr>
      </p:pic>
      <p:pic>
        <p:nvPicPr>
          <p:cNvPr id="4" name="图片 3"/>
          <p:cNvPicPr>
            <a:picLocks noChangeAspect="1"/>
          </p:cNvPicPr>
          <p:nvPr/>
        </p:nvPicPr>
        <p:blipFill>
          <a:blip r:embed="rId5"/>
          <a:stretch>
            <a:fillRect/>
          </a:stretch>
        </p:blipFill>
        <p:spPr>
          <a:xfrm>
            <a:off x="7878834" y="1615454"/>
            <a:ext cx="4311579" cy="4667250"/>
          </a:xfrm>
          <a:prstGeom prst="rect">
            <a:avLst/>
          </a:prstGeom>
        </p:spPr>
      </p:pic>
      <p:sp>
        <p:nvSpPr>
          <p:cNvPr id="12" name="右箭头 11"/>
          <p:cNvSpPr/>
          <p:nvPr/>
        </p:nvSpPr>
        <p:spPr>
          <a:xfrm>
            <a:off x="239990" y="1041643"/>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37030" y="1413249"/>
            <a:ext cx="3094016" cy="5333419"/>
          </a:xfrm>
          <a:prstGeom prst="rect">
            <a:avLst/>
          </a:prstGeom>
        </p:spPr>
      </p:pic>
      <p:sp>
        <p:nvSpPr>
          <p:cNvPr id="6" name="文本框 5"/>
          <p:cNvSpPr txBox="1"/>
          <p:nvPr/>
        </p:nvSpPr>
        <p:spPr>
          <a:xfrm>
            <a:off x="7439651" y="828089"/>
            <a:ext cx="1495666" cy="523220"/>
          </a:xfrm>
          <a:prstGeom prst="rect">
            <a:avLst/>
          </a:prstGeom>
          <a:noFill/>
        </p:spPr>
        <p:txBody>
          <a:bodyPr wrap="none" rtlCol="0">
            <a:spAutoFit/>
          </a:bodyPr>
          <a:lstStyle/>
          <a:p>
            <a:r>
              <a:rPr lang="en-US" altLang="zh-CN" sz="2800" dirty="0" err="1" smtClean="0"/>
              <a:t>Axure</a:t>
            </a:r>
            <a:r>
              <a:rPr lang="en-US" altLang="zh-CN" sz="2800" dirty="0" smtClean="0"/>
              <a:t> RP</a:t>
            </a:r>
            <a:endParaRPr lang="zh-CN" altLang="en-US" sz="2800" dirty="0"/>
          </a:p>
        </p:txBody>
      </p:sp>
      <p:pic>
        <p:nvPicPr>
          <p:cNvPr id="7" name="图片 6"/>
          <p:cNvPicPr>
            <a:picLocks noChangeAspect="1"/>
          </p:cNvPicPr>
          <p:nvPr/>
        </p:nvPicPr>
        <p:blipFill>
          <a:blip r:embed="rId4"/>
          <a:stretch>
            <a:fillRect/>
          </a:stretch>
        </p:blipFill>
        <p:spPr>
          <a:xfrm>
            <a:off x="4326885" y="1413249"/>
            <a:ext cx="7721198" cy="4724988"/>
          </a:xfrm>
          <a:prstGeom prst="rect">
            <a:avLst/>
          </a:prstGeom>
        </p:spPr>
      </p:pic>
      <p:sp>
        <p:nvSpPr>
          <p:cNvPr id="13" name="文本框 12"/>
          <p:cNvSpPr txBox="1"/>
          <p:nvPr/>
        </p:nvSpPr>
        <p:spPr>
          <a:xfrm>
            <a:off x="1341080" y="828089"/>
            <a:ext cx="1587371" cy="523220"/>
          </a:xfrm>
          <a:prstGeom prst="rect">
            <a:avLst/>
          </a:prstGeom>
          <a:noFill/>
        </p:spPr>
        <p:txBody>
          <a:bodyPr wrap="square" rtlCol="0">
            <a:spAutoFit/>
          </a:bodyPr>
          <a:lstStyle/>
          <a:p>
            <a:r>
              <a:rPr lang="zh-CN" altLang="en-US" sz="2800" dirty="0" smtClean="0"/>
              <a:t>墨刀</a:t>
            </a:r>
            <a:endParaRPr lang="zh-CN" altLang="en-US" sz="2800" dirty="0"/>
          </a:p>
        </p:txBody>
      </p:sp>
    </p:spTree>
  </p:cSld>
  <p:clrMapOvr>
    <a:masterClrMapping/>
  </p:clrMapOvr>
  <p:transition spd="slow" advClick="0" advTm="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最初</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286894" y="981522"/>
            <a:ext cx="8352928" cy="5628589"/>
          </a:xfrm>
          <a:prstGeom prst="rect">
            <a:avLst/>
          </a:prstGeom>
        </p:spPr>
      </p:pic>
      <p:sp>
        <p:nvSpPr>
          <p:cNvPr id="12" name="文本框 11"/>
          <p:cNvSpPr txBox="1"/>
          <p:nvPr/>
        </p:nvSpPr>
        <p:spPr>
          <a:xfrm>
            <a:off x="2062758" y="159817"/>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最新</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954746" y="207474"/>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797540" y="1053530"/>
            <a:ext cx="8139575" cy="550114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239222" y="207474"/>
            <a:ext cx="5688632" cy="6527394"/>
          </a:xfrm>
          <a:prstGeom prst="rect">
            <a:avLst/>
          </a:prstGeom>
        </p:spPr>
      </p:pic>
      <p:sp>
        <p:nvSpPr>
          <p:cNvPr id="7" name="文本框 6"/>
          <p:cNvSpPr txBox="1"/>
          <p:nvPr/>
        </p:nvSpPr>
        <p:spPr>
          <a:xfrm>
            <a:off x="1630710" y="1269554"/>
            <a:ext cx="3500387"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5879182" y="1845618"/>
            <a:ext cx="6214082"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根据用户的需求确认不断更新界面原型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4" name="下箭头 3"/>
          <p:cNvSpPr/>
          <p:nvPr/>
        </p:nvSpPr>
        <p:spPr>
          <a:xfrm>
            <a:off x="762011" y="1180706"/>
            <a:ext cx="288032" cy="5112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1050043" y="1701602"/>
            <a:ext cx="4054384" cy="374441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51095"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用例图</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58705" y="1504994"/>
            <a:ext cx="6926734" cy="504606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40416"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用例描述</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010097" y="837506"/>
            <a:ext cx="6246267" cy="594115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86694" y="1413570"/>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pic>
        <p:nvPicPr>
          <p:cNvPr id="3" name="图片 2"/>
          <p:cNvPicPr>
            <a:picLocks noChangeAspect="1"/>
          </p:cNvPicPr>
          <p:nvPr/>
        </p:nvPicPr>
        <p:blipFill>
          <a:blip r:embed="rId3"/>
          <a:stretch>
            <a:fillRect/>
          </a:stretch>
        </p:blipFill>
        <p:spPr>
          <a:xfrm>
            <a:off x="5231110" y="45178"/>
            <a:ext cx="5945995" cy="2288945"/>
          </a:xfrm>
          <a:prstGeom prst="rect">
            <a:avLst/>
          </a:prstGeom>
        </p:spPr>
      </p:pic>
      <p:pic>
        <p:nvPicPr>
          <p:cNvPr id="4" name="图片 3"/>
          <p:cNvPicPr>
            <a:picLocks noChangeAspect="1"/>
          </p:cNvPicPr>
          <p:nvPr/>
        </p:nvPicPr>
        <p:blipFill>
          <a:blip r:embed="rId4"/>
          <a:stretch>
            <a:fillRect/>
          </a:stretch>
        </p:blipFill>
        <p:spPr>
          <a:xfrm>
            <a:off x="4511030" y="2384319"/>
            <a:ext cx="7632848" cy="438786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98662" y="1197546"/>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graphicFrame>
        <p:nvGraphicFramePr>
          <p:cNvPr id="12" name="表格 11"/>
          <p:cNvGraphicFramePr>
            <a:graphicFrameLocks noGrp="1"/>
          </p:cNvGraphicFramePr>
          <p:nvPr/>
        </p:nvGraphicFramePr>
        <p:xfrm>
          <a:off x="190551" y="1701617"/>
          <a:ext cx="6912768" cy="1276880"/>
        </p:xfrm>
        <a:graphic>
          <a:graphicData uri="http://schemas.openxmlformats.org/drawingml/2006/table">
            <a:tbl>
              <a:tblPr/>
              <a:tblGrid>
                <a:gridCol w="1745939">
                  <a:extLst>
                    <a:ext uri="{9D8B030D-6E8A-4147-A177-3AD203B41FA5}">
                      <a16:colId xmlns:a16="http://schemas.microsoft.com/office/drawing/2014/main" val="20000"/>
                    </a:ext>
                  </a:extLst>
                </a:gridCol>
                <a:gridCol w="1811535">
                  <a:extLst>
                    <a:ext uri="{9D8B030D-6E8A-4147-A177-3AD203B41FA5}">
                      <a16:colId xmlns:a16="http://schemas.microsoft.com/office/drawing/2014/main" val="20001"/>
                    </a:ext>
                  </a:extLst>
                </a:gridCol>
                <a:gridCol w="3355294">
                  <a:extLst>
                    <a:ext uri="{9D8B030D-6E8A-4147-A177-3AD203B41FA5}">
                      <a16:colId xmlns:a16="http://schemas.microsoft.com/office/drawing/2014/main" val="20002"/>
                    </a:ext>
                  </a:extLst>
                </a:gridCol>
              </a:tblGrid>
              <a:tr h="421434">
                <a:tc>
                  <a:txBody>
                    <a:bodyPr/>
                    <a:lstStyle/>
                    <a:p>
                      <a:pPr algn="just">
                        <a:spcAft>
                          <a:spcPts val="0"/>
                        </a:spcAft>
                      </a:pPr>
                      <a:r>
                        <a:rPr lang="zh-CN" sz="1500" b="1" kern="100">
                          <a:effectLst/>
                          <a:latin typeface="Calibri" panose="020F0502020204030204" charset="0"/>
                          <a:ea typeface="宋体" panose="02010600030101010101" pitchFamily="2" charset="-122"/>
                          <a:cs typeface="宋体" panose="02010600030101010101" pitchFamily="2" charset="-122"/>
                        </a:rPr>
                        <a:t>脚注</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charset="0"/>
                          <a:ea typeface="宋体" panose="02010600030101010101" pitchFamily="2" charset="-122"/>
                          <a:cs typeface="宋体" panose="02010600030101010101" pitchFamily="2" charset="-122"/>
                        </a:rPr>
                        <a:t>名称</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charset="0"/>
                          <a:ea typeface="宋体" panose="02010600030101010101" pitchFamily="2" charset="-122"/>
                          <a:cs typeface="宋体" panose="02010600030101010101" pitchFamily="2" charset="-122"/>
                        </a:rPr>
                        <a:t>交互</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1</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charset="0"/>
                          <a:ea typeface="宋体" panose="02010600030101010101" pitchFamily="2" charset="-122"/>
                          <a:cs typeface="宋体" panose="02010600030101010101" pitchFamily="2" charset="-122"/>
                        </a:rPr>
                        <a:t>课程</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charset="0"/>
                          <a:ea typeface="宋体" panose="02010600030101010101" pitchFamily="2" charset="-122"/>
                          <a:cs typeface="宋体" panose="02010600030101010101" pitchFamily="2" charset="-122"/>
                        </a:rPr>
                        <a:t>显示我开设的课程列表</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2</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charset="0"/>
                          <a:ea typeface="宋体" panose="02010600030101010101" pitchFamily="2" charset="-122"/>
                          <a:cs typeface="宋体" panose="02010600030101010101" pitchFamily="2" charset="-122"/>
                        </a:rPr>
                        <a:t>跳转</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dirty="0">
                          <a:effectLst/>
                          <a:latin typeface="Calibri" panose="020F0502020204030204" charset="0"/>
                          <a:ea typeface="宋体" panose="02010600030101010101" pitchFamily="2" charset="-122"/>
                          <a:cs typeface="宋体" panose="02010600030101010101" pitchFamily="2" charset="-122"/>
                        </a:rPr>
                        <a:t>点击跳转到对应课程详情页</a:t>
                      </a:r>
                      <a:endParaRPr lang="zh-CN" sz="1500" kern="100" dirty="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1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277" y="136617"/>
            <a:ext cx="4645789" cy="385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575" y="4293890"/>
            <a:ext cx="4386491" cy="249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4727054" y="661467"/>
            <a:ext cx="2604938" cy="6029235"/>
          </a:xfrm>
          <a:prstGeom prst="rect">
            <a:avLst/>
          </a:prstGeom>
        </p:spPr>
      </p:pic>
      <p:sp>
        <p:nvSpPr>
          <p:cNvPr id="3" name="文本框 2"/>
          <p:cNvSpPr txBox="1"/>
          <p:nvPr/>
        </p:nvSpPr>
        <p:spPr>
          <a:xfrm>
            <a:off x="910630" y="2980391"/>
            <a:ext cx="3706464" cy="502445"/>
          </a:xfrm>
          <a:prstGeom prst="rect">
            <a:avLst/>
          </a:prstGeom>
          <a:noFill/>
        </p:spPr>
        <p:txBody>
          <a:bodyPr wrap="non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使用</a:t>
            </a:r>
            <a:r>
              <a:rPr lang="en-US" altLang="zh-CN" sz="2665" dirty="0">
                <a:solidFill>
                  <a:srgbClr val="183A5D"/>
                </a:solidFill>
                <a:latin typeface="微软雅黑" panose="020B0503020204020204" pitchFamily="34" charset="-122"/>
                <a:ea typeface="微软雅黑" panose="020B0503020204020204" pitchFamily="34" charset="-122"/>
              </a:rPr>
              <a:t>Visio</a:t>
            </a:r>
            <a:r>
              <a:rPr lang="zh-CN" altLang="en-US" sz="2665" dirty="0">
                <a:solidFill>
                  <a:srgbClr val="183A5D"/>
                </a:solidFill>
                <a:latin typeface="微软雅黑" panose="020B0503020204020204" pitchFamily="34" charset="-122"/>
                <a:ea typeface="微软雅黑" panose="020B0503020204020204" pitchFamily="34" charset="-122"/>
              </a:rPr>
              <a:t>绘制对话框图</a:t>
            </a:r>
          </a:p>
        </p:txBody>
      </p:sp>
    </p:spTree>
  </p:cSld>
  <p:clrMapOvr>
    <a:masterClrMapping/>
  </p:clrMapOvr>
  <p:transition spd="slow" advClick="0" advTm="0">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10630" y="2980391"/>
            <a:ext cx="3866058" cy="502445"/>
          </a:xfrm>
          <a:prstGeom prst="rect">
            <a:avLst/>
          </a:prstGeom>
          <a:noFill/>
        </p:spPr>
        <p:txBody>
          <a:bodyPr wrap="non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使用</a:t>
            </a:r>
            <a:r>
              <a:rPr lang="en-US" altLang="zh-CN" sz="2665" dirty="0" smtClean="0">
                <a:solidFill>
                  <a:srgbClr val="183A5D"/>
                </a:solidFill>
                <a:latin typeface="微软雅黑" panose="020B0503020204020204" pitchFamily="34" charset="-122"/>
                <a:ea typeface="微软雅黑" panose="020B0503020204020204" pitchFamily="34" charset="-122"/>
              </a:rPr>
              <a:t>Draw.IO</a:t>
            </a:r>
            <a:r>
              <a:rPr lang="zh-CN" altLang="en-US" sz="2665" dirty="0" smtClean="0">
                <a:solidFill>
                  <a:srgbClr val="183A5D"/>
                </a:solidFill>
                <a:latin typeface="微软雅黑" panose="020B0503020204020204" pitchFamily="34" charset="-122"/>
                <a:ea typeface="微软雅黑" panose="020B0503020204020204" pitchFamily="34" charset="-122"/>
              </a:rPr>
              <a:t>绘制顺序图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150" y="661467"/>
            <a:ext cx="6057279" cy="594320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非功能性需求</a:t>
            </a:r>
          </a:p>
        </p:txBody>
      </p:sp>
      <p:pic>
        <p:nvPicPr>
          <p:cNvPr id="2" name="图片 1"/>
          <p:cNvPicPr>
            <a:picLocks noChangeAspect="1"/>
          </p:cNvPicPr>
          <p:nvPr/>
        </p:nvPicPr>
        <p:blipFill>
          <a:blip r:embed="rId3"/>
          <a:stretch>
            <a:fillRect/>
          </a:stretch>
        </p:blipFill>
        <p:spPr>
          <a:xfrm>
            <a:off x="334566" y="1485578"/>
            <a:ext cx="6486525" cy="4095750"/>
          </a:xfrm>
          <a:prstGeom prst="rect">
            <a:avLst/>
          </a:prstGeom>
        </p:spPr>
      </p:pic>
      <p:pic>
        <p:nvPicPr>
          <p:cNvPr id="4" name="图片 3"/>
          <p:cNvPicPr>
            <a:picLocks noChangeAspect="1"/>
          </p:cNvPicPr>
          <p:nvPr/>
        </p:nvPicPr>
        <p:blipFill>
          <a:blip r:embed="rId4"/>
          <a:stretch>
            <a:fillRect/>
          </a:stretch>
        </p:blipFill>
        <p:spPr>
          <a:xfrm>
            <a:off x="6821091" y="1485578"/>
            <a:ext cx="5057775" cy="274320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运行环境（硬件接口）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328284954"/>
              </p:ext>
            </p:extLst>
          </p:nvPr>
        </p:nvGraphicFramePr>
        <p:xfrm>
          <a:off x="766614" y="1989634"/>
          <a:ext cx="10557005" cy="1656185"/>
        </p:xfrm>
        <a:graphic>
          <a:graphicData uri="http://schemas.openxmlformats.org/drawingml/2006/table">
            <a:tbl>
              <a:tblPr/>
              <a:tblGrid>
                <a:gridCol w="5273378">
                  <a:extLst>
                    <a:ext uri="{9D8B030D-6E8A-4147-A177-3AD203B41FA5}">
                      <a16:colId xmlns:a16="http://schemas.microsoft.com/office/drawing/2014/main" val="2889092307"/>
                    </a:ext>
                  </a:extLst>
                </a:gridCol>
                <a:gridCol w="5283627">
                  <a:extLst>
                    <a:ext uri="{9D8B030D-6E8A-4147-A177-3AD203B41FA5}">
                      <a16:colId xmlns:a16="http://schemas.microsoft.com/office/drawing/2014/main" val="286185184"/>
                    </a:ext>
                  </a:extLst>
                </a:gridCol>
              </a:tblGrid>
              <a:tr h="331237">
                <a:tc>
                  <a:txBody>
                    <a:bodyPr/>
                    <a:lstStyle/>
                    <a:p>
                      <a:pPr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项目</a:t>
                      </a:r>
                    </a:p>
                  </a:txBody>
                  <a:tcPr marL="138369" marR="138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接口信息</a:t>
                      </a:r>
                    </a:p>
                  </a:txBody>
                  <a:tcPr marL="138369" marR="138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a16="http://schemas.microsoft.com/office/drawing/2014/main" val="7986107"/>
                  </a:ext>
                </a:extLst>
              </a:tr>
              <a:tr h="331237">
                <a:tc>
                  <a:txBody>
                    <a:bodyPr/>
                    <a:lstStyle/>
                    <a:p>
                      <a:pPr algn="just">
                        <a:spcAft>
                          <a:spcPts val="0"/>
                        </a:spcAft>
                      </a:pPr>
                      <a:r>
                        <a:rPr lang="en-US" sz="2100" kern="100">
                          <a:effectLst/>
                          <a:latin typeface="Calibri" panose="020F0502020204030204" pitchFamily="34" charset="0"/>
                          <a:ea typeface="宋体" panose="02010600030101010101" pitchFamily="2" charset="-122"/>
                          <a:cs typeface="Times New Roman" panose="02020603050405020304" pitchFamily="18" charset="0"/>
                        </a:rPr>
                        <a:t>CPU</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38369" marR="138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100" kern="100">
                          <a:effectLst/>
                          <a:latin typeface="Calibri" panose="020F0502020204030204" pitchFamily="34" charset="0"/>
                          <a:ea typeface="宋体" panose="02010600030101010101" pitchFamily="2" charset="-122"/>
                          <a:cs typeface="Times New Roman" panose="02020603050405020304" pitchFamily="18" charset="0"/>
                        </a:rPr>
                        <a:t>4</a:t>
                      </a:r>
                      <a:r>
                        <a:rPr lang="zh-CN" sz="2100" kern="100">
                          <a:effectLst/>
                          <a:latin typeface="Calibri" panose="020F0502020204030204" pitchFamily="34" charset="0"/>
                          <a:ea typeface="宋体" panose="02010600030101010101" pitchFamily="2" charset="-122"/>
                          <a:cs typeface="Times New Roman" panose="02020603050405020304" pitchFamily="18" charset="0"/>
                        </a:rPr>
                        <a:t>核</a:t>
                      </a:r>
                      <a:r>
                        <a:rPr lang="en-US" sz="2100" kern="100">
                          <a:effectLst/>
                          <a:latin typeface="Calibri" panose="020F0502020204030204" pitchFamily="34" charset="0"/>
                          <a:ea typeface="宋体" panose="02010600030101010101" pitchFamily="2" charset="-122"/>
                          <a:cs typeface="Times New Roman" panose="02020603050405020304" pitchFamily="18" charset="0"/>
                        </a:rPr>
                        <a:t>CPU</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38369" marR="138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6143635"/>
                  </a:ext>
                </a:extLst>
              </a:tr>
              <a:tr h="331237">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硬盘</a:t>
                      </a:r>
                    </a:p>
                  </a:txBody>
                  <a:tcPr marL="138369" marR="138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100" kern="100">
                          <a:effectLst/>
                          <a:latin typeface="Calibri" panose="020F0502020204030204" pitchFamily="34" charset="0"/>
                          <a:ea typeface="宋体" panose="02010600030101010101" pitchFamily="2" charset="-122"/>
                          <a:cs typeface="Times New Roman" panose="02020603050405020304" pitchFamily="18" charset="0"/>
                        </a:rPr>
                        <a:t>1TB</a:t>
                      </a:r>
                      <a:r>
                        <a:rPr lang="zh-CN" sz="2100" kern="100">
                          <a:effectLst/>
                          <a:latin typeface="Calibri" panose="020F0502020204030204" pitchFamily="34" charset="0"/>
                          <a:ea typeface="宋体" panose="02010600030101010101" pitchFamily="2" charset="-122"/>
                          <a:cs typeface="Times New Roman" panose="02020603050405020304" pitchFamily="18" charset="0"/>
                        </a:rPr>
                        <a:t>机械硬盘</a:t>
                      </a:r>
                    </a:p>
                  </a:txBody>
                  <a:tcPr marL="138369" marR="138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61386"/>
                  </a:ext>
                </a:extLst>
              </a:tr>
              <a:tr h="331237">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内存</a:t>
                      </a:r>
                    </a:p>
                  </a:txBody>
                  <a:tcPr marL="138369" marR="138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100" kern="100">
                          <a:effectLst/>
                          <a:latin typeface="Calibri" panose="020F0502020204030204" pitchFamily="34" charset="0"/>
                          <a:ea typeface="宋体" panose="02010600030101010101" pitchFamily="2" charset="-122"/>
                          <a:cs typeface="Times New Roman" panose="02020603050405020304" pitchFamily="18" charset="0"/>
                        </a:rPr>
                        <a:t>64G</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38369" marR="138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0383572"/>
                  </a:ext>
                </a:extLst>
              </a:tr>
              <a:tr h="331237">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网卡</a:t>
                      </a:r>
                    </a:p>
                  </a:txBody>
                  <a:tcPr marL="138369" marR="138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千兆以太网</a:t>
                      </a:r>
                    </a:p>
                  </a:txBody>
                  <a:tcPr marL="138369" marR="138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94118"/>
                  </a:ext>
                </a:extLst>
              </a:tr>
            </a:tbl>
          </a:graphicData>
        </a:graphic>
      </p:graphicFrame>
      <p:sp>
        <p:nvSpPr>
          <p:cNvPr id="5" name="矩形 4"/>
          <p:cNvSpPr/>
          <p:nvPr/>
        </p:nvSpPr>
        <p:spPr>
          <a:xfrm>
            <a:off x="622598" y="1233951"/>
            <a:ext cx="1107996"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服务器</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356878219"/>
              </p:ext>
            </p:extLst>
          </p:nvPr>
        </p:nvGraphicFramePr>
        <p:xfrm>
          <a:off x="738848" y="4696251"/>
          <a:ext cx="10549064" cy="1299000"/>
        </p:xfrm>
        <a:graphic>
          <a:graphicData uri="http://schemas.openxmlformats.org/drawingml/2006/table">
            <a:tbl>
              <a:tblPr/>
              <a:tblGrid>
                <a:gridCol w="5274532">
                  <a:extLst>
                    <a:ext uri="{9D8B030D-6E8A-4147-A177-3AD203B41FA5}">
                      <a16:colId xmlns:a16="http://schemas.microsoft.com/office/drawing/2014/main" val="3260753893"/>
                    </a:ext>
                  </a:extLst>
                </a:gridCol>
                <a:gridCol w="5274532">
                  <a:extLst>
                    <a:ext uri="{9D8B030D-6E8A-4147-A177-3AD203B41FA5}">
                      <a16:colId xmlns:a16="http://schemas.microsoft.com/office/drawing/2014/main" val="824049266"/>
                    </a:ext>
                  </a:extLst>
                </a:gridCol>
              </a:tblGrid>
              <a:tr h="324750">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a:t>
                      </a:r>
                    </a:p>
                  </a:txBody>
                  <a:tcPr marL="138264" marR="1382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要求</a:t>
                      </a:r>
                    </a:p>
                  </a:txBody>
                  <a:tcPr marL="138264" marR="1382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a16="http://schemas.microsoft.com/office/drawing/2014/main" val="2292365364"/>
                  </a:ext>
                </a:extLst>
              </a:tr>
              <a:tr h="324750">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硬件</a:t>
                      </a:r>
                    </a:p>
                  </a:txBody>
                  <a:tcPr marL="138264" marR="1382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苹果手机，安卓手机，普通</a:t>
                      </a:r>
                      <a:r>
                        <a:rPr lang="en-US" sz="2100" kern="100">
                          <a:effectLst/>
                          <a:latin typeface="Calibri" panose="020F0502020204030204" pitchFamily="34" charset="0"/>
                          <a:ea typeface="宋体" panose="02010600030101010101" pitchFamily="2" charset="-122"/>
                          <a:cs typeface="Times New Roman" panose="02020603050405020304" pitchFamily="18" charset="0"/>
                        </a:rPr>
                        <a:t>PC</a:t>
                      </a:r>
                      <a:r>
                        <a:rPr lang="zh-CN" sz="2100" kern="100">
                          <a:effectLst/>
                          <a:latin typeface="Calibri" panose="020F0502020204030204" pitchFamily="34" charset="0"/>
                          <a:ea typeface="宋体" panose="02010600030101010101" pitchFamily="2" charset="-122"/>
                          <a:cs typeface="Times New Roman" panose="02020603050405020304" pitchFamily="18" charset="0"/>
                        </a:rPr>
                        <a:t>机</a:t>
                      </a:r>
                    </a:p>
                  </a:txBody>
                  <a:tcPr marL="138264" marR="1382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6601009"/>
                  </a:ext>
                </a:extLst>
              </a:tr>
              <a:tr h="649500">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网络环境</a:t>
                      </a:r>
                    </a:p>
                  </a:txBody>
                  <a:tcPr marL="138264" marR="1382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浙江大学城市学院校园网，安卓端内嵌</a:t>
                      </a:r>
                      <a:r>
                        <a:rPr lang="en-US" sz="2100" kern="100" dirty="0">
                          <a:effectLst/>
                          <a:latin typeface="Calibri" panose="020F0502020204030204" pitchFamily="34" charset="0"/>
                          <a:ea typeface="宋体" panose="02010600030101010101" pitchFamily="2" charset="-122"/>
                          <a:cs typeface="Times New Roman" panose="02020603050405020304" pitchFamily="18" charset="0"/>
                        </a:rPr>
                        <a:t>VPN</a:t>
                      </a: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访问内网</a:t>
                      </a:r>
                    </a:p>
                  </a:txBody>
                  <a:tcPr marL="138264" marR="13826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510755"/>
                  </a:ext>
                </a:extLst>
              </a:tr>
            </a:tbl>
          </a:graphicData>
        </a:graphic>
      </p:graphicFrame>
      <p:sp>
        <p:nvSpPr>
          <p:cNvPr id="7" name="矩形 6"/>
          <p:cNvSpPr/>
          <p:nvPr/>
        </p:nvSpPr>
        <p:spPr>
          <a:xfrm>
            <a:off x="622598" y="4149874"/>
            <a:ext cx="1107996"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客户端</a:t>
            </a:r>
            <a:endParaRPr lang="zh-CN" altLang="en-US" dirty="0"/>
          </a:p>
        </p:txBody>
      </p:sp>
    </p:spTree>
    <p:extLst>
      <p:ext uri="{BB962C8B-B14F-4D97-AF65-F5344CB8AC3E}">
        <p14:creationId xmlns:p14="http://schemas.microsoft.com/office/powerpoint/2010/main" val="2094054956"/>
      </p:ext>
    </p:extLst>
  </p:cSld>
  <p:clrMapOvr>
    <a:masterClrMapping/>
  </p:clrMapOvr>
  <p:transition spd="slow" advClick="0" advTm="0">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运行环境（软件接口）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622598" y="1233951"/>
            <a:ext cx="1107996"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服务器</a:t>
            </a:r>
            <a:endParaRPr lang="zh-CN" altLang="en-US" dirty="0"/>
          </a:p>
        </p:txBody>
      </p:sp>
      <p:sp>
        <p:nvSpPr>
          <p:cNvPr id="7" name="矩形 6"/>
          <p:cNvSpPr/>
          <p:nvPr/>
        </p:nvSpPr>
        <p:spPr>
          <a:xfrm>
            <a:off x="628672" y="4323320"/>
            <a:ext cx="1107996"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客户端</a:t>
            </a:r>
            <a:endParaRPr lang="zh-CN" altLang="en-US" dirty="0"/>
          </a:p>
        </p:txBody>
      </p:sp>
      <p:graphicFrame>
        <p:nvGraphicFramePr>
          <p:cNvPr id="2" name="表格 1"/>
          <p:cNvGraphicFramePr>
            <a:graphicFrameLocks noGrp="1"/>
          </p:cNvGraphicFramePr>
          <p:nvPr>
            <p:extLst>
              <p:ext uri="{D42A27DB-BD31-4B8C-83A1-F6EECF244321}">
                <p14:modId xmlns:p14="http://schemas.microsoft.com/office/powerpoint/2010/main" val="2536065582"/>
              </p:ext>
            </p:extLst>
          </p:nvPr>
        </p:nvGraphicFramePr>
        <p:xfrm>
          <a:off x="738848" y="1841642"/>
          <a:ext cx="10591098" cy="1295612"/>
        </p:xfrm>
        <a:graphic>
          <a:graphicData uri="http://schemas.openxmlformats.org/drawingml/2006/table">
            <a:tbl>
              <a:tblPr/>
              <a:tblGrid>
                <a:gridCol w="5295549">
                  <a:extLst>
                    <a:ext uri="{9D8B030D-6E8A-4147-A177-3AD203B41FA5}">
                      <a16:colId xmlns:a16="http://schemas.microsoft.com/office/drawing/2014/main" val="795402461"/>
                    </a:ext>
                  </a:extLst>
                </a:gridCol>
                <a:gridCol w="5295549">
                  <a:extLst>
                    <a:ext uri="{9D8B030D-6E8A-4147-A177-3AD203B41FA5}">
                      <a16:colId xmlns:a16="http://schemas.microsoft.com/office/drawing/2014/main" val="1918562347"/>
                    </a:ext>
                  </a:extLst>
                </a:gridCol>
              </a:tblGrid>
              <a:tr h="323903">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a:t>
                      </a:r>
                    </a:p>
                  </a:txBody>
                  <a:tcPr marL="138815" marR="1388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要求</a:t>
                      </a:r>
                    </a:p>
                  </a:txBody>
                  <a:tcPr marL="138815" marR="1388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a16="http://schemas.microsoft.com/office/drawing/2014/main" val="4284504543"/>
                  </a:ext>
                </a:extLst>
              </a:tr>
              <a:tr h="323903">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操作系统</a:t>
                      </a:r>
                    </a:p>
                  </a:txBody>
                  <a:tcPr marL="138815" marR="1388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Linux  C</a:t>
                      </a:r>
                      <a:r>
                        <a:rPr lang="en-US" alt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entOS7</a:t>
                      </a:r>
                      <a:endParaRPr lang="zh-CN" sz="2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8815" marR="1388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0117777"/>
                  </a:ext>
                </a:extLst>
              </a:tr>
              <a:tr h="323903">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数据库</a:t>
                      </a:r>
                    </a:p>
                  </a:txBody>
                  <a:tcPr marL="138815" marR="1388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Mysql5.7.17</a:t>
                      </a:r>
                      <a:endParaRPr lang="zh-CN" sz="2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8815" marR="1388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3186853"/>
                  </a:ext>
                </a:extLst>
              </a:tr>
              <a:tr h="323903">
                <a:tc>
                  <a:txBody>
                    <a:bodyPr/>
                    <a:lstStyle/>
                    <a:p>
                      <a:pPr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服务器软件</a:t>
                      </a:r>
                    </a:p>
                  </a:txBody>
                  <a:tcPr marL="138815" marR="1388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100" kern="100" smtClean="0">
                          <a:effectLst/>
                          <a:latin typeface="Calibri" panose="020F0502020204030204" pitchFamily="34" charset="0"/>
                          <a:ea typeface="宋体" panose="02010600030101010101" pitchFamily="2" charset="-122"/>
                          <a:cs typeface="Times New Roman" panose="02020603050405020304" pitchFamily="18" charset="0"/>
                        </a:rPr>
                        <a:t>Apache2.4</a:t>
                      </a:r>
                      <a:endParaRPr lang="zh-CN" sz="21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8815" marR="1388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3819626"/>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2264515972"/>
              </p:ext>
            </p:extLst>
          </p:nvPr>
        </p:nvGraphicFramePr>
        <p:xfrm>
          <a:off x="738374" y="4941962"/>
          <a:ext cx="10987876" cy="1008111"/>
        </p:xfrm>
        <a:graphic>
          <a:graphicData uri="http://schemas.openxmlformats.org/drawingml/2006/table">
            <a:tbl>
              <a:tblPr/>
              <a:tblGrid>
                <a:gridCol w="5493938">
                  <a:extLst>
                    <a:ext uri="{9D8B030D-6E8A-4147-A177-3AD203B41FA5}">
                      <a16:colId xmlns:a16="http://schemas.microsoft.com/office/drawing/2014/main" val="4006470279"/>
                    </a:ext>
                  </a:extLst>
                </a:gridCol>
                <a:gridCol w="5493938">
                  <a:extLst>
                    <a:ext uri="{9D8B030D-6E8A-4147-A177-3AD203B41FA5}">
                      <a16:colId xmlns:a16="http://schemas.microsoft.com/office/drawing/2014/main" val="1247167724"/>
                    </a:ext>
                  </a:extLst>
                </a:gridCol>
              </a:tblGrid>
              <a:tr h="336037">
                <a:tc>
                  <a:txBody>
                    <a:bodyPr/>
                    <a:lstStyle/>
                    <a:p>
                      <a:pPr algn="just">
                        <a:spcAft>
                          <a:spcPts val="0"/>
                        </a:spcAft>
                      </a:pPr>
                      <a:r>
                        <a:rPr lang="zh-CN" sz="2200" kern="100">
                          <a:effectLst/>
                          <a:latin typeface="Calibri" panose="020F0502020204030204" pitchFamily="34" charset="0"/>
                          <a:ea typeface="宋体" panose="02010600030101010101" pitchFamily="2" charset="-122"/>
                          <a:cs typeface="Times New Roman" panose="02020603050405020304" pitchFamily="18" charset="0"/>
                        </a:rPr>
                        <a:t>项目</a:t>
                      </a:r>
                    </a:p>
                  </a:txBody>
                  <a:tcPr marL="144016" marR="1440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just">
                        <a:spcAft>
                          <a:spcPts val="0"/>
                        </a:spcAft>
                      </a:pPr>
                      <a:r>
                        <a:rPr lang="zh-CN" sz="2200" kern="100">
                          <a:effectLst/>
                          <a:latin typeface="Calibri" panose="020F0502020204030204" pitchFamily="34" charset="0"/>
                          <a:ea typeface="宋体" panose="02010600030101010101" pitchFamily="2" charset="-122"/>
                          <a:cs typeface="Times New Roman" panose="02020603050405020304" pitchFamily="18" charset="0"/>
                        </a:rPr>
                        <a:t>要求</a:t>
                      </a:r>
                    </a:p>
                  </a:txBody>
                  <a:tcPr marL="144016" marR="1440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a16="http://schemas.microsoft.com/office/drawing/2014/main" val="3414663065"/>
                  </a:ext>
                </a:extLst>
              </a:tr>
              <a:tr h="336037">
                <a:tc>
                  <a:txBody>
                    <a:bodyPr/>
                    <a:lstStyle/>
                    <a:p>
                      <a:pPr algn="just">
                        <a:spcAft>
                          <a:spcPts val="0"/>
                        </a:spcAft>
                      </a:pPr>
                      <a:r>
                        <a:rPr lang="zh-CN" sz="2200" kern="100">
                          <a:effectLst/>
                          <a:latin typeface="Calibri" panose="020F0502020204030204" pitchFamily="34" charset="0"/>
                          <a:ea typeface="宋体" panose="02010600030101010101" pitchFamily="2" charset="-122"/>
                          <a:cs typeface="Times New Roman" panose="02020603050405020304" pitchFamily="18" charset="0"/>
                        </a:rPr>
                        <a:t>操作系统</a:t>
                      </a:r>
                    </a:p>
                  </a:txBody>
                  <a:tcPr marL="144016" marR="1440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200" kern="100">
                          <a:effectLst/>
                          <a:latin typeface="Calibri" panose="020F0502020204030204" pitchFamily="34" charset="0"/>
                          <a:ea typeface="宋体" panose="02010600030101010101" pitchFamily="2" charset="-122"/>
                          <a:cs typeface="Times New Roman" panose="02020603050405020304" pitchFamily="18" charset="0"/>
                        </a:rPr>
                        <a:t>Windows 7/8/10</a:t>
                      </a:r>
                      <a:r>
                        <a:rPr lang="zh-CN" sz="2200" kern="100">
                          <a:effectLst/>
                          <a:latin typeface="Calibri" panose="020F0502020204030204" pitchFamily="34" charset="0"/>
                          <a:ea typeface="宋体" panose="02010600030101010101" pitchFamily="2" charset="-122"/>
                          <a:cs typeface="Times New Roman" panose="02020603050405020304" pitchFamily="18" charset="0"/>
                        </a:rPr>
                        <a:t>，</a:t>
                      </a:r>
                      <a:r>
                        <a:rPr lang="en-US" sz="2200" kern="100">
                          <a:effectLst/>
                          <a:latin typeface="Calibri" panose="020F0502020204030204" pitchFamily="34" charset="0"/>
                          <a:ea typeface="宋体" panose="02010600030101010101" pitchFamily="2" charset="-122"/>
                          <a:cs typeface="Times New Roman" panose="02020603050405020304" pitchFamily="18" charset="0"/>
                        </a:rPr>
                        <a:t>ios,android</a:t>
                      </a:r>
                      <a:endParaRPr lang="zh-CN" sz="2200" kern="100">
                        <a:effectLst/>
                        <a:latin typeface="Calibri" panose="020F0502020204030204" pitchFamily="34" charset="0"/>
                        <a:ea typeface="宋体" panose="02010600030101010101" pitchFamily="2" charset="-122"/>
                        <a:cs typeface="Times New Roman" panose="02020603050405020304" pitchFamily="18" charset="0"/>
                      </a:endParaRPr>
                    </a:p>
                  </a:txBody>
                  <a:tcPr marL="144016" marR="1440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532570"/>
                  </a:ext>
                </a:extLst>
              </a:tr>
              <a:tr h="336037">
                <a:tc>
                  <a:txBody>
                    <a:bodyPr/>
                    <a:lstStyle/>
                    <a:p>
                      <a:pPr algn="just">
                        <a:spcAft>
                          <a:spcPts val="0"/>
                        </a:spcAft>
                      </a:pPr>
                      <a:r>
                        <a:rPr lang="zh-CN" sz="2200" kern="100">
                          <a:effectLst/>
                          <a:latin typeface="Calibri" panose="020F0502020204030204" pitchFamily="34" charset="0"/>
                          <a:ea typeface="宋体" panose="02010600030101010101" pitchFamily="2" charset="-122"/>
                          <a:cs typeface="Times New Roman" panose="02020603050405020304" pitchFamily="18" charset="0"/>
                        </a:rPr>
                        <a:t>浏览器</a:t>
                      </a:r>
                    </a:p>
                  </a:txBody>
                  <a:tcPr marL="144016" marR="1440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200" kern="100" dirty="0">
                          <a:effectLst/>
                          <a:latin typeface="Calibri" panose="020F0502020204030204" pitchFamily="34" charset="0"/>
                          <a:ea typeface="宋体" panose="02010600030101010101" pitchFamily="2" charset="-122"/>
                          <a:cs typeface="Times New Roman" panose="02020603050405020304" pitchFamily="18" charset="0"/>
                        </a:rPr>
                        <a:t>Chrome</a:t>
                      </a:r>
                      <a:r>
                        <a:rPr lang="zh-CN" sz="22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2200" kern="100" dirty="0">
                          <a:effectLst/>
                          <a:latin typeface="Calibri" panose="020F0502020204030204" pitchFamily="34" charset="0"/>
                          <a:ea typeface="宋体" panose="02010600030101010101" pitchFamily="2" charset="-122"/>
                          <a:cs typeface="Times New Roman" panose="02020603050405020304" pitchFamily="18" charset="0"/>
                        </a:rPr>
                        <a:t>Internet Explore</a:t>
                      </a:r>
                      <a:r>
                        <a:rPr lang="zh-CN" sz="22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sz="2200" kern="100" dirty="0">
                          <a:effectLst/>
                          <a:latin typeface="Calibri" panose="020F0502020204030204" pitchFamily="34" charset="0"/>
                          <a:ea typeface="宋体" panose="02010600030101010101" pitchFamily="2" charset="-122"/>
                          <a:cs typeface="Times New Roman" panose="02020603050405020304" pitchFamily="18" charset="0"/>
                        </a:rPr>
                        <a:t>Firefox</a:t>
                      </a:r>
                      <a:r>
                        <a:rPr lang="zh-CN" sz="2200" kern="100" dirty="0">
                          <a:effectLst/>
                          <a:latin typeface="Calibri" panose="020F0502020204030204" pitchFamily="34" charset="0"/>
                          <a:ea typeface="宋体" panose="02010600030101010101" pitchFamily="2" charset="-122"/>
                          <a:cs typeface="Times New Roman" panose="02020603050405020304" pitchFamily="18" charset="0"/>
                        </a:rPr>
                        <a:t>等</a:t>
                      </a:r>
                    </a:p>
                  </a:txBody>
                  <a:tcPr marL="144016" marR="14401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72884"/>
                  </a:ext>
                </a:extLst>
              </a:tr>
            </a:tbl>
          </a:graphicData>
        </a:graphic>
      </p:graphicFrame>
    </p:spTree>
    <p:extLst>
      <p:ext uri="{BB962C8B-B14F-4D97-AF65-F5344CB8AC3E}">
        <p14:creationId xmlns:p14="http://schemas.microsoft.com/office/powerpoint/2010/main" val="1626952424"/>
      </p:ext>
    </p:extLst>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30710" y="1269554"/>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239222" y="219922"/>
            <a:ext cx="5759351" cy="641289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项目下达者</a:t>
            </a:r>
            <a:r>
              <a:rPr lang="zh-CN" altLang="en-US" sz="2000" dirty="0" smtClean="0">
                <a:solidFill>
                  <a:srgbClr val="183A5D"/>
                </a:solidFill>
                <a:latin typeface="微软雅黑" panose="020B0503020204020204" pitchFamily="34" charset="-122"/>
                <a:ea typeface="微软雅黑" panose="020B0503020204020204" pitchFamily="34" charset="-122"/>
              </a:rPr>
              <a:t>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4" y="1698045"/>
            <a:ext cx="5513800" cy="457824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238" y="1975541"/>
            <a:ext cx="5301505" cy="402325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教师</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04" y="1845618"/>
            <a:ext cx="6678778" cy="398353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190" y="1791865"/>
            <a:ext cx="5904656" cy="409104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650388"/>
            <a:ext cx="5688632" cy="49004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390" y="1408740"/>
            <a:ext cx="3673956" cy="538369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110" y="825952"/>
            <a:ext cx="6432164" cy="3731059"/>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71" y="2349674"/>
            <a:ext cx="7350065" cy="358406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72" y="1650388"/>
            <a:ext cx="4174950" cy="41908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182" y="2508908"/>
            <a:ext cx="4802109" cy="247381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2598" y="981522"/>
            <a:ext cx="605271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优先级打分规则</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670" y="1551490"/>
            <a:ext cx="1008306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14" y="1701602"/>
            <a:ext cx="10297144" cy="492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006974" y="387556"/>
            <a:ext cx="3589375" cy="6344958"/>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学生用户优先级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65615" y="1989634"/>
            <a:ext cx="10125075" cy="4352925"/>
          </a:xfrm>
          <a:prstGeom prst="rect">
            <a:avLst/>
          </a:prstGeom>
        </p:spPr>
      </p:pic>
      <p:pic>
        <p:nvPicPr>
          <p:cNvPr id="14" name="图片 13"/>
          <p:cNvPicPr>
            <a:picLocks noChangeAspect="1"/>
          </p:cNvPicPr>
          <p:nvPr/>
        </p:nvPicPr>
        <p:blipFill>
          <a:blip r:embed="rId4"/>
          <a:stretch>
            <a:fillRect/>
          </a:stretch>
        </p:blipFill>
        <p:spPr>
          <a:xfrm>
            <a:off x="4333464" y="255950"/>
            <a:ext cx="3589375" cy="6344958"/>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38622" y="2094110"/>
            <a:ext cx="10134600" cy="2667000"/>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910630" y="1823803"/>
            <a:ext cx="10115550" cy="4533900"/>
          </a:xfrm>
          <a:prstGeom prst="rect">
            <a:avLst/>
          </a:prstGeom>
        </p:spPr>
      </p:pic>
      <p:pic>
        <p:nvPicPr>
          <p:cNvPr id="5" name="图片 4"/>
          <p:cNvPicPr>
            <a:picLocks noChangeAspect="1"/>
          </p:cNvPicPr>
          <p:nvPr/>
        </p:nvPicPr>
        <p:blipFill>
          <a:blip r:embed="rId4"/>
          <a:stretch>
            <a:fillRect/>
          </a:stretch>
        </p:blipFill>
        <p:spPr>
          <a:xfrm>
            <a:off x="4439022" y="274846"/>
            <a:ext cx="3134965" cy="626993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1187155"/>
            <a:ext cx="4816112" cy="5637684"/>
          </a:xfrm>
          <a:prstGeom prst="rect">
            <a:avLst/>
          </a:prstGeom>
        </p:spPr>
      </p:pic>
      <p:pic>
        <p:nvPicPr>
          <p:cNvPr id="9" name="图片 8"/>
          <p:cNvPicPr>
            <a:picLocks noChangeAspect="1"/>
          </p:cNvPicPr>
          <p:nvPr/>
        </p:nvPicPr>
        <p:blipFill>
          <a:blip r:embed="rId3"/>
          <a:stretch>
            <a:fillRect/>
          </a:stretch>
        </p:blipFill>
        <p:spPr>
          <a:xfrm>
            <a:off x="4932007" y="136617"/>
            <a:ext cx="5172075" cy="5114925"/>
          </a:xfrm>
          <a:prstGeom prst="rect">
            <a:avLst/>
          </a:prstGeom>
        </p:spPr>
      </p:pic>
      <p:pic>
        <p:nvPicPr>
          <p:cNvPr id="10" name="图片 9"/>
          <p:cNvPicPr>
            <a:picLocks noChangeAspect="1"/>
          </p:cNvPicPr>
          <p:nvPr/>
        </p:nvPicPr>
        <p:blipFill>
          <a:blip r:embed="rId4"/>
          <a:stretch>
            <a:fillRect/>
          </a:stretch>
        </p:blipFill>
        <p:spPr>
          <a:xfrm>
            <a:off x="7679382" y="3230563"/>
            <a:ext cx="4152900" cy="362902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2205658"/>
            <a:ext cx="4119141" cy="1630844"/>
          </a:xfrm>
          <a:prstGeom prst="rect">
            <a:avLst/>
          </a:prstGeom>
        </p:spPr>
      </p:pic>
      <p:sp>
        <p:nvSpPr>
          <p:cNvPr id="4" name="文本框 3"/>
          <p:cNvSpPr txBox="1"/>
          <p:nvPr/>
        </p:nvSpPr>
        <p:spPr>
          <a:xfrm>
            <a:off x="5879182" y="2651748"/>
            <a:ext cx="5840060" cy="738664"/>
          </a:xfrm>
          <a:prstGeom prst="rect">
            <a:avLst/>
          </a:prstGeom>
          <a:noFill/>
        </p:spPr>
        <p:txBody>
          <a:bodyPr wrap="none" rtlCol="0">
            <a:spAutoFit/>
          </a:bodyPr>
          <a:lstStyle/>
          <a:p>
            <a:r>
              <a:rPr lang="zh-CN" altLang="en-US" dirty="0" smtClean="0"/>
              <a:t>每次向用户确认完新需求之后都会对新的需求</a:t>
            </a:r>
            <a:endParaRPr lang="en-US" altLang="zh-CN" dirty="0" smtClean="0"/>
          </a:p>
          <a:p>
            <a:r>
              <a:rPr lang="zh-CN" altLang="en-US" dirty="0" smtClean="0"/>
              <a:t>进行可行性分析，最后更新一份可行性分析报告</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0" y="981522"/>
            <a:ext cx="6181725" cy="5553075"/>
          </a:xfrm>
          <a:prstGeom prst="rect">
            <a:avLst/>
          </a:prstGeom>
        </p:spPr>
      </p:pic>
      <p:pic>
        <p:nvPicPr>
          <p:cNvPr id="5" name="图片 4"/>
          <p:cNvPicPr>
            <a:picLocks noChangeAspect="1"/>
          </p:cNvPicPr>
          <p:nvPr/>
        </p:nvPicPr>
        <p:blipFill>
          <a:blip r:embed="rId4"/>
          <a:stretch>
            <a:fillRect/>
          </a:stretch>
        </p:blipFill>
        <p:spPr>
          <a:xfrm>
            <a:off x="6062230" y="1917626"/>
            <a:ext cx="6143625" cy="316230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8</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JAD</a:t>
            </a:r>
            <a:r>
              <a:rPr lang="zh-CN" altLang="en-US" sz="2665" dirty="0" smtClean="0">
                <a:solidFill>
                  <a:srgbClr val="183A5D"/>
                </a:solidFill>
                <a:latin typeface="微软雅黑" panose="020B0503020204020204" pitchFamily="34" charset="-122"/>
                <a:ea typeface="微软雅黑" panose="020B0503020204020204" pitchFamily="34" charset="-122"/>
              </a:rPr>
              <a:t>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37030" y="1413570"/>
            <a:ext cx="5688632" cy="3875588"/>
          </a:xfrm>
          <a:prstGeom prst="rect">
            <a:avLst/>
          </a:prstGeom>
        </p:spPr>
      </p:pic>
      <p:pic>
        <p:nvPicPr>
          <p:cNvPr id="5" name="图片 4"/>
          <p:cNvPicPr>
            <a:picLocks noChangeAspect="1"/>
          </p:cNvPicPr>
          <p:nvPr/>
        </p:nvPicPr>
        <p:blipFill>
          <a:blip r:embed="rId4"/>
          <a:stretch>
            <a:fillRect/>
          </a:stretch>
        </p:blipFill>
        <p:spPr>
          <a:xfrm>
            <a:off x="6167214" y="1485578"/>
            <a:ext cx="5707334" cy="410024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9</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需求冲突处理</a:t>
            </a:r>
          </a:p>
        </p:txBody>
      </p:sp>
      <p:sp>
        <p:nvSpPr>
          <p:cNvPr id="8" name="TextBox 58"/>
          <p:cNvSpPr txBox="1"/>
          <p:nvPr/>
        </p:nvSpPr>
        <p:spPr>
          <a:xfrm>
            <a:off x="1486694" y="1341562"/>
            <a:ext cx="9300070" cy="3834896"/>
          </a:xfrm>
          <a:prstGeom prst="rect">
            <a:avLst/>
          </a:prstGeom>
          <a:noFill/>
        </p:spPr>
        <p:txBody>
          <a:bodyPr wrap="square" rtlCol="0">
            <a:spAutoFit/>
          </a:bodyPr>
          <a:lstStyle/>
          <a:p>
            <a:pPr marL="0" lvl="1">
              <a:spcBef>
                <a:spcPts val="600"/>
              </a:spcBef>
              <a:spcAft>
                <a:spcPts val="600"/>
              </a:spcAft>
            </a:pPr>
            <a:r>
              <a:rPr lang="zh-CN" altLang="en-US" sz="2665" dirty="0">
                <a:solidFill>
                  <a:srgbClr val="183A5D"/>
                </a:solidFill>
                <a:latin typeface="微软雅黑" panose="020B0503020204020204" pitchFamily="34" charset="-122"/>
                <a:ea typeface="微软雅黑" panose="020B0503020204020204" pitchFamily="34" charset="-122"/>
              </a:rPr>
              <a:t>在召开</a:t>
            </a:r>
            <a:r>
              <a:rPr lang="en-US" altLang="zh-CN" sz="2665" dirty="0">
                <a:solidFill>
                  <a:srgbClr val="183A5D"/>
                </a:solidFill>
                <a:latin typeface="微软雅黑" panose="020B0503020204020204" pitchFamily="34" charset="-122"/>
                <a:ea typeface="微软雅黑" panose="020B0503020204020204" pitchFamily="34" charset="-122"/>
              </a:rPr>
              <a:t>JAD</a:t>
            </a:r>
            <a:r>
              <a:rPr lang="zh-CN" altLang="en-US" sz="2665" dirty="0">
                <a:solidFill>
                  <a:srgbClr val="183A5D"/>
                </a:solidFill>
                <a:latin typeface="微软雅黑" panose="020B0503020204020204" pitchFamily="34" charset="-122"/>
                <a:ea typeface="微软雅黑" panose="020B0503020204020204" pitchFamily="34" charset="-122"/>
              </a:rPr>
              <a:t>会议时</a:t>
            </a:r>
            <a:r>
              <a:rPr lang="zh-CN" altLang="en-US" sz="2665" dirty="0" smtClean="0">
                <a:solidFill>
                  <a:srgbClr val="183A5D"/>
                </a:solidFill>
                <a:latin typeface="微软雅黑" panose="020B0503020204020204" pitchFamily="34" charset="-122"/>
                <a:ea typeface="微软雅黑" panose="020B0503020204020204" pitchFamily="34" charset="-122"/>
              </a:rPr>
              <a:t>，</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学生代表吕迪同学对答疑室的删除功能持有否定态度，认为已经结束的答疑室不能删除，这样有助于学生浏览历史记录，加强学习。</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教师代表杨枨老师强烈坚持一定要有结束答疑室的删除，认为已经回答过的问题学生就应该铭记于心。</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最终学生代表吕迪与教师代表杨枨达成一致的观点</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认为已经结束的答疑室的删除功能是必要的。</a:t>
            </a:r>
            <a:endParaRPr lang="zh-CN" altLang="zh-CN"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10</a:t>
            </a:r>
            <a:endParaRPr lang="en-US" sz="2400" dirty="0"/>
          </a:p>
        </p:txBody>
      </p:sp>
      <p:sp>
        <p:nvSpPr>
          <p:cNvPr id="11" name="文本框 10"/>
          <p:cNvSpPr txBox="1"/>
          <p:nvPr/>
        </p:nvSpPr>
        <p:spPr>
          <a:xfrm>
            <a:off x="2062758"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需求定义清晰</a:t>
            </a:r>
            <a:r>
              <a:rPr lang="zh-CN" altLang="en-US" sz="2665" dirty="0">
                <a:solidFill>
                  <a:srgbClr val="183A5D"/>
                </a:solidFill>
                <a:latin typeface="微软雅黑" panose="020B0503020204020204" pitchFamily="34" charset="-122"/>
                <a:ea typeface="微软雅黑" panose="020B0503020204020204" pitchFamily="34" charset="-122"/>
              </a:rPr>
              <a:t>程度</a:t>
            </a:r>
          </a:p>
        </p:txBody>
      </p:sp>
      <p:sp>
        <p:nvSpPr>
          <p:cNvPr id="7" name="文本框 6"/>
          <p:cNvSpPr txBox="1"/>
          <p:nvPr/>
        </p:nvSpPr>
        <p:spPr>
          <a:xfrm>
            <a:off x="1558702" y="2061642"/>
            <a:ext cx="9073008" cy="2553007"/>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每个获取的需求，都拆分成一个或者多个用例描述并且每个用例都有对应的对话框图和顺序图说明，在用户界面上还有相应的</a:t>
            </a:r>
            <a:r>
              <a:rPr lang="en-US" altLang="zh-CN" sz="2665" dirty="0">
                <a:solidFill>
                  <a:srgbClr val="183A5D"/>
                </a:solidFill>
                <a:latin typeface="微软雅黑" panose="020B0503020204020204" pitchFamily="34" charset="-122"/>
                <a:ea typeface="微软雅黑" panose="020B0503020204020204" pitchFamily="34" charset="-122"/>
              </a:rPr>
              <a:t>Web</a:t>
            </a:r>
            <a:r>
              <a:rPr lang="zh-CN" altLang="en-US" sz="2665" dirty="0">
                <a:solidFill>
                  <a:srgbClr val="183A5D"/>
                </a:solidFill>
                <a:latin typeface="微软雅黑" panose="020B0503020204020204" pitchFamily="34" charset="-122"/>
                <a:ea typeface="微软雅黑" panose="020B0503020204020204" pitchFamily="34" charset="-122"/>
              </a:rPr>
              <a:t>端和</a:t>
            </a:r>
            <a:r>
              <a:rPr lang="en-US" altLang="zh-CN" sz="2665" dirty="0">
                <a:solidFill>
                  <a:srgbClr val="183A5D"/>
                </a:solidFill>
                <a:latin typeface="微软雅黑" panose="020B0503020204020204" pitchFamily="34" charset="-122"/>
                <a:ea typeface="微软雅黑" panose="020B0503020204020204" pitchFamily="34" charset="-122"/>
              </a:rPr>
              <a:t>APP</a:t>
            </a:r>
            <a:r>
              <a:rPr lang="zh-CN" altLang="en-US" sz="2665" dirty="0">
                <a:solidFill>
                  <a:srgbClr val="183A5D"/>
                </a:solidFill>
                <a:latin typeface="微软雅黑" panose="020B0503020204020204" pitchFamily="34" charset="-122"/>
                <a:ea typeface="微软雅黑" panose="020B0503020204020204" pitchFamily="34" charset="-122"/>
              </a:rPr>
              <a:t>端原型支持，还搭配了相应的测试用例</a:t>
            </a:r>
            <a:endParaRPr lang="en-US" altLang="zh-CN" sz="2665" dirty="0">
              <a:solidFill>
                <a:srgbClr val="183A5D"/>
              </a:solidFill>
              <a:latin typeface="微软雅黑" panose="020B0503020204020204" pitchFamily="34" charset="-122"/>
              <a:ea typeface="微软雅黑" panose="020B0503020204020204" pitchFamily="34" charset="-122"/>
            </a:endParaRPr>
          </a:p>
          <a:p>
            <a:endParaRPr lang="en-US" altLang="zh-CN" sz="2665" dirty="0">
              <a:solidFill>
                <a:srgbClr val="183A5D"/>
              </a:solidFill>
              <a:latin typeface="微软雅黑" panose="020B0503020204020204" pitchFamily="34" charset="-122"/>
              <a:ea typeface="微软雅黑" panose="020B0503020204020204" pitchFamily="34" charset="-122"/>
            </a:endParaRPr>
          </a:p>
          <a:p>
            <a:r>
              <a:rPr lang="zh-CN" altLang="en-US" sz="2665" dirty="0">
                <a:solidFill>
                  <a:srgbClr val="183A5D"/>
                </a:solidFill>
                <a:latin typeface="微软雅黑" panose="020B0503020204020204" pitchFamily="34" charset="-122"/>
                <a:ea typeface="微软雅黑" panose="020B0503020204020204" pitchFamily="34" charset="-122"/>
              </a:rPr>
              <a:t>我们从获取的所有需求中抽出部分给</a:t>
            </a:r>
            <a:r>
              <a:rPr lang="en-US" altLang="zh-CN" sz="2665" dirty="0">
                <a:solidFill>
                  <a:srgbClr val="183A5D"/>
                </a:solidFill>
                <a:latin typeface="微软雅黑" panose="020B0503020204020204" pitchFamily="34" charset="-122"/>
                <a:ea typeface="微软雅黑" panose="020B0503020204020204" pitchFamily="34" charset="-122"/>
              </a:rPr>
              <a:t>G09</a:t>
            </a:r>
            <a:r>
              <a:rPr lang="zh-CN" altLang="en-US" sz="2665" dirty="0">
                <a:solidFill>
                  <a:srgbClr val="183A5D"/>
                </a:solidFill>
                <a:latin typeface="微软雅黑" panose="020B0503020204020204" pitchFamily="34" charset="-122"/>
                <a:ea typeface="微软雅黑" panose="020B0503020204020204" pitchFamily="34" charset="-122"/>
              </a:rPr>
              <a:t>小组审阅，经过他们的反馈，我们的需求定义是清晰准确的</a:t>
            </a:r>
          </a:p>
        </p:txBody>
      </p:sp>
    </p:spTree>
  </p:cSld>
  <p:clrMapOvr>
    <a:masterClrMapping/>
  </p:clrMapOvr>
  <p:transition spd="slow" advClick="0" advTm="0">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638822" y="837506"/>
            <a:ext cx="2443708" cy="5919204"/>
          </a:xfrm>
          <a:prstGeom prst="rect">
            <a:avLst/>
          </a:prstGeom>
        </p:spPr>
      </p:pic>
      <p:pic>
        <p:nvPicPr>
          <p:cNvPr id="3" name="图片 2"/>
          <p:cNvPicPr>
            <a:picLocks noChangeAspect="1"/>
          </p:cNvPicPr>
          <p:nvPr/>
        </p:nvPicPr>
        <p:blipFill>
          <a:blip r:embed="rId4"/>
          <a:stretch>
            <a:fillRect/>
          </a:stretch>
        </p:blipFill>
        <p:spPr>
          <a:xfrm>
            <a:off x="5735166" y="3241728"/>
            <a:ext cx="4676155" cy="52388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02718" y="1197546"/>
            <a:ext cx="165834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数据字典</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574926" y="909514"/>
            <a:ext cx="5094709" cy="5715671"/>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ConceptualDataModel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1513182"/>
            <a:ext cx="10441160" cy="505484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LogicalDataModel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50590" y="1495757"/>
            <a:ext cx="11377264" cy="519078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PhysicalDataModel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40364" y="1488637"/>
            <a:ext cx="10710069" cy="505466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4201992"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组内第二次最终评审记录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566814" y="1223282"/>
            <a:ext cx="4155791" cy="5586251"/>
          </a:xfrm>
          <a:prstGeom prst="rect">
            <a:avLst/>
          </a:prstGeom>
        </p:spPr>
      </p:pic>
      <p:pic>
        <p:nvPicPr>
          <p:cNvPr id="8" name="图片 7"/>
          <p:cNvPicPr>
            <a:picLocks noChangeAspect="1"/>
          </p:cNvPicPr>
          <p:nvPr/>
        </p:nvPicPr>
        <p:blipFill>
          <a:blip r:embed="rId3"/>
          <a:stretch>
            <a:fillRect/>
          </a:stretch>
        </p:blipFill>
        <p:spPr>
          <a:xfrm>
            <a:off x="6959302" y="549474"/>
            <a:ext cx="4932717" cy="6170021"/>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测试用例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055040" y="235443"/>
            <a:ext cx="4968552" cy="6449563"/>
          </a:xfrm>
          <a:prstGeom prst="rect">
            <a:avLst/>
          </a:prstGeom>
        </p:spPr>
      </p:pic>
      <p:pic>
        <p:nvPicPr>
          <p:cNvPr id="3" name="图片 2"/>
          <p:cNvPicPr>
            <a:picLocks noChangeAspect="1"/>
          </p:cNvPicPr>
          <p:nvPr/>
        </p:nvPicPr>
        <p:blipFill>
          <a:blip r:embed="rId4"/>
          <a:stretch>
            <a:fillRect/>
          </a:stretch>
        </p:blipFill>
        <p:spPr>
          <a:xfrm>
            <a:off x="207460" y="1962721"/>
            <a:ext cx="5962311" cy="2944849"/>
          </a:xfrm>
          <a:prstGeom prst="rect">
            <a:avLst/>
          </a:prstGeom>
        </p:spPr>
      </p:pic>
      <p:pic>
        <p:nvPicPr>
          <p:cNvPr id="5" name="图片 4"/>
          <p:cNvPicPr>
            <a:picLocks noChangeAspect="1"/>
          </p:cNvPicPr>
          <p:nvPr/>
        </p:nvPicPr>
        <p:blipFill>
          <a:blip r:embed="rId5"/>
          <a:stretch>
            <a:fillRect/>
          </a:stretch>
        </p:blipFill>
        <p:spPr>
          <a:xfrm>
            <a:off x="6169771" y="1081298"/>
            <a:ext cx="5903116" cy="522899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6157" y="1112083"/>
            <a:ext cx="2456360"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端（注册）</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236157" y="1917626"/>
          <a:ext cx="6345335" cy="4151843"/>
        </p:xfrm>
        <a:graphic>
          <a:graphicData uri="http://schemas.openxmlformats.org/drawingml/2006/table">
            <a:tbl>
              <a:tblPr/>
              <a:tblGrid>
                <a:gridCol w="1602624">
                  <a:extLst>
                    <a:ext uri="{9D8B030D-6E8A-4147-A177-3AD203B41FA5}">
                      <a16:colId xmlns:a16="http://schemas.microsoft.com/office/drawing/2014/main" val="20000"/>
                    </a:ext>
                  </a:extLst>
                </a:gridCol>
                <a:gridCol w="1662836">
                  <a:extLst>
                    <a:ext uri="{9D8B030D-6E8A-4147-A177-3AD203B41FA5}">
                      <a16:colId xmlns:a16="http://schemas.microsoft.com/office/drawing/2014/main" val="20001"/>
                    </a:ext>
                  </a:extLst>
                </a:gridCol>
                <a:gridCol w="3079875">
                  <a:extLst>
                    <a:ext uri="{9D8B030D-6E8A-4147-A177-3AD203B41FA5}">
                      <a16:colId xmlns:a16="http://schemas.microsoft.com/office/drawing/2014/main" val="20002"/>
                    </a:ext>
                  </a:extLst>
                </a:gridCol>
              </a:tblGrid>
              <a:tr h="402566">
                <a:tc>
                  <a:txBody>
                    <a:bodyPr/>
                    <a:lstStyle/>
                    <a:p>
                      <a:pPr algn="just">
                        <a:spcAft>
                          <a:spcPts val="0"/>
                        </a:spcAft>
                      </a:pPr>
                      <a:r>
                        <a:rPr lang="zh-CN" sz="1400" b="1" kern="100">
                          <a:effectLst/>
                          <a:latin typeface="Calibri" panose="020F0502020204030204" charset="0"/>
                          <a:ea typeface="宋体" panose="02010600030101010101" pitchFamily="2" charset="-122"/>
                          <a:cs typeface="宋体" panose="02010600030101010101" pitchFamily="2" charset="-122"/>
                        </a:rPr>
                        <a:t>脚注</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charset="0"/>
                          <a:ea typeface="宋体" panose="02010600030101010101" pitchFamily="2" charset="-122"/>
                          <a:cs typeface="宋体" panose="02010600030101010101" pitchFamily="2" charset="-122"/>
                        </a:rPr>
                        <a:t>名称</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charset="0"/>
                          <a:ea typeface="宋体" panose="02010600030101010101" pitchFamily="2" charset="-122"/>
                          <a:cs typeface="宋体" panose="02010600030101010101" pitchFamily="2" charset="-122"/>
                        </a:rPr>
                        <a:t>交互</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1</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宋体" panose="02010600030101010101" pitchFamily="2" charset="-122"/>
                        </a:rPr>
                        <a:t>输入账号</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dirty="0">
                          <a:solidFill>
                            <a:srgbClr val="000000"/>
                          </a:solidFill>
                          <a:effectLst/>
                          <a:latin typeface="Calibri" panose="020F050202020403020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2</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输入邮箱</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solidFill>
                            <a:srgbClr val="000000"/>
                          </a:solidFill>
                          <a:effectLst/>
                          <a:latin typeface="Calibri" panose="020F050202020403020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3</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填写邮箱收到的验证码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点击发送验证码获取，随后点击输入框输入获取到的短信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4</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设置密码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5</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再次输入密码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6</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输入身份证号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点击输入框输入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7</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查看用户服务协议，同意选中图形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点击正方形框框同意该用户服务协议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8</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点击注册按钮进行注册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9</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charset="0"/>
                          <a:ea typeface="宋体" panose="02010600030101010101" pitchFamily="2" charset="-122"/>
                          <a:cs typeface="Times New Roman" panose="02020603050405020304" pitchFamily="18" charset="0"/>
                        </a:rPr>
                        <a:t>已有账号可点击进行登入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charset="0"/>
                          <a:ea typeface="宋体" panose="02010600030101010101" pitchFamily="2" charset="-122"/>
                          <a:cs typeface="Times New Roman" panose="02020603050405020304" pitchFamily="18" charset="0"/>
                        </a:rPr>
                        <a:t>点击文字转入登入界面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3" name="文本框 150"/>
          <p:cNvSpPr txBox="1">
            <a:spLocks noChangeArrowheads="1"/>
          </p:cNvSpPr>
          <p:nvPr/>
        </p:nvSpPr>
        <p:spPr bwMode="auto">
          <a:xfrm>
            <a:off x="7513265" y="2040831"/>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3</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4" name="Text Box 6"/>
          <p:cNvSpPr txBox="1">
            <a:spLocks noChangeArrowheads="1"/>
          </p:cNvSpPr>
          <p:nvPr/>
        </p:nvSpPr>
        <p:spPr bwMode="auto">
          <a:xfrm>
            <a:off x="7414840" y="402520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6</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5" name="Text Box 2"/>
          <p:cNvSpPr txBox="1">
            <a:spLocks noChangeArrowheads="1"/>
          </p:cNvSpPr>
          <p:nvPr/>
        </p:nvSpPr>
        <p:spPr bwMode="auto">
          <a:xfrm>
            <a:off x="7454527" y="3336231"/>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5</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Text Box 10"/>
          <p:cNvSpPr txBox="1">
            <a:spLocks noChangeArrowheads="1"/>
          </p:cNvSpPr>
          <p:nvPr/>
        </p:nvSpPr>
        <p:spPr bwMode="auto">
          <a:xfrm>
            <a:off x="8831510" y="5954018"/>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7383090" y="5090419"/>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8</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6151"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90" y="853430"/>
            <a:ext cx="3886200" cy="560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p:cNvSpPr txBox="1">
            <a:spLocks noChangeArrowheads="1"/>
          </p:cNvSpPr>
          <p:nvPr/>
        </p:nvSpPr>
        <p:spPr bwMode="auto">
          <a:xfrm>
            <a:off x="7533902" y="754956"/>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1</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Text Box 3"/>
          <p:cNvSpPr txBox="1">
            <a:spLocks noChangeArrowheads="1"/>
          </p:cNvSpPr>
          <p:nvPr/>
        </p:nvSpPr>
        <p:spPr bwMode="auto">
          <a:xfrm>
            <a:off x="7533902" y="1374081"/>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2</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Text Box 4"/>
          <p:cNvSpPr txBox="1">
            <a:spLocks noChangeArrowheads="1"/>
          </p:cNvSpPr>
          <p:nvPr/>
        </p:nvSpPr>
        <p:spPr bwMode="auto">
          <a:xfrm>
            <a:off x="7473577" y="2679006"/>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4</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Text Box 8"/>
          <p:cNvSpPr txBox="1">
            <a:spLocks noChangeArrowheads="1"/>
          </p:cNvSpPr>
          <p:nvPr/>
        </p:nvSpPr>
        <p:spPr bwMode="auto">
          <a:xfrm>
            <a:off x="7383090" y="455225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7</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2"/>
          <p:cNvSpPr>
            <a:spLocks noChangeArrowheads="1"/>
          </p:cNvSpPr>
          <p:nvPr/>
        </p:nvSpPr>
        <p:spPr bwMode="auto">
          <a:xfrm>
            <a:off x="7751390" y="837506"/>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Text Box 9"/>
          <p:cNvSpPr txBox="1">
            <a:spLocks noChangeArrowheads="1"/>
          </p:cNvSpPr>
          <p:nvPr/>
        </p:nvSpPr>
        <p:spPr bwMode="auto">
          <a:xfrm>
            <a:off x="8650739" y="5875794"/>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000" dirty="0">
                <a:solidFill>
                  <a:srgbClr val="FF0000"/>
                </a:solidFill>
                <a:latin typeface="Calibri" panose="020F0502020204030204" charset="0"/>
                <a:ea typeface="宋体" panose="02010600030101010101" pitchFamily="2" charset="-122"/>
                <a:cs typeface="Calibri" panose="020F0502020204030204" charset="0"/>
              </a:rPr>
              <a:t>9</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advClick="0" advTm="0">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141396" y="1451891"/>
          <a:ext cx="4896544" cy="4938754"/>
        </p:xfrm>
        <a:graphic>
          <a:graphicData uri="http://schemas.openxmlformats.org/drawingml/2006/table">
            <a:tbl>
              <a:tblPr/>
              <a:tblGrid>
                <a:gridCol w="1236707">
                  <a:extLst>
                    <a:ext uri="{9D8B030D-6E8A-4147-A177-3AD203B41FA5}">
                      <a16:colId xmlns:a16="http://schemas.microsoft.com/office/drawing/2014/main" val="20000"/>
                    </a:ext>
                  </a:extLst>
                </a:gridCol>
                <a:gridCol w="1283171">
                  <a:extLst>
                    <a:ext uri="{9D8B030D-6E8A-4147-A177-3AD203B41FA5}">
                      <a16:colId xmlns:a16="http://schemas.microsoft.com/office/drawing/2014/main" val="20001"/>
                    </a:ext>
                  </a:extLst>
                </a:gridCol>
                <a:gridCol w="2376666">
                  <a:extLst>
                    <a:ext uri="{9D8B030D-6E8A-4147-A177-3AD203B41FA5}">
                      <a16:colId xmlns:a16="http://schemas.microsoft.com/office/drawing/2014/main" val="20002"/>
                    </a:ext>
                  </a:extLst>
                </a:gridCol>
              </a:tblGrid>
              <a:tr h="311744">
                <a:tc>
                  <a:txBody>
                    <a:bodyPr/>
                    <a:lstStyle/>
                    <a:p>
                      <a:pPr algn="l">
                        <a:spcAft>
                          <a:spcPts val="0"/>
                        </a:spcAft>
                      </a:pPr>
                      <a:r>
                        <a:rPr lang="zh-CN" sz="1200" b="1" kern="100">
                          <a:effectLst/>
                          <a:latin typeface="Calibri" panose="020F0502020204030204" charset="0"/>
                          <a:ea typeface="宋体" panose="02010600030101010101" pitchFamily="2" charset="-122"/>
                          <a:cs typeface="宋体" panose="02010600030101010101" pitchFamily="2" charset="-122"/>
                        </a:rPr>
                        <a:t>脚注</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charset="0"/>
                          <a:ea typeface="宋体" panose="02010600030101010101" pitchFamily="2" charset="-122"/>
                          <a:cs typeface="宋体" panose="02010600030101010101" pitchFamily="2" charset="-122"/>
                        </a:rPr>
                        <a:t>名称</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charset="0"/>
                          <a:ea typeface="宋体" panose="02010600030101010101" pitchFamily="2" charset="-122"/>
                          <a:cs typeface="宋体" panose="02010600030101010101" pitchFamily="2" charset="-122"/>
                        </a:rPr>
                        <a:t>交互</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推荐列表</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effectLst/>
                          <a:latin typeface="Calibri" panose="020F0502020204030204" charset="0"/>
                          <a:ea typeface="宋体" panose="02010600030101010101" pitchFamily="2" charset="-122"/>
                          <a:cs typeface="宋体" panose="02010600030101010101" pitchFamily="2" charset="-122"/>
                        </a:rPr>
                        <a:t>显示系统推荐的所有内容</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2</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热点列表</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显示系统中所有热点内容</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推荐文章</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charset="0"/>
                          <a:ea typeface="宋体" panose="02010600030101010101" pitchFamily="2" charset="-122"/>
                          <a:cs typeface="Times New Roman" panose="02020603050405020304" pitchFamily="18" charset="0"/>
                        </a:rPr>
                        <a:t>显示系统推荐的文章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4</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推荐课程</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显示系统推荐的课程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5</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推荐帖子</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显示系统论坛中推荐的帖子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6</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首页图标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底部导航栏首页图标高亮</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7</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社区图标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底部导航栏社区图标，点击进入社区界面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8</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课程图标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底部导航栏课程图标，点击进入课程界面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9</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通知图标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底部导航栏社区图标，点击进入通知界面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我的图标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底部导航栏社区图标，点击进入个人中心界面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11</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全局搜索</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输入关键词，进行全局搜索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12</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热点文章</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显示系统热点的文章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13</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热点课程</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显示系统热点的课程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14</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charset="0"/>
                          <a:ea typeface="宋体" panose="02010600030101010101" pitchFamily="2" charset="-122"/>
                          <a:cs typeface="宋体" panose="02010600030101010101" pitchFamily="2" charset="-122"/>
                        </a:rPr>
                        <a:t>热点帖子</a:t>
                      </a:r>
                      <a:endParaRPr lang="zh-CN" sz="1200" kern="100" dirty="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charset="0"/>
                          <a:ea typeface="宋体" panose="02010600030101010101" pitchFamily="2" charset="-122"/>
                          <a:cs typeface="Times New Roman" panose="02020603050405020304" pitchFamily="18" charset="0"/>
                        </a:rPr>
                        <a:t>显示系统热点的帖子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pic>
        <p:nvPicPr>
          <p:cNvPr id="205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117" y="455760"/>
            <a:ext cx="3657600" cy="62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894" y="1197546"/>
            <a:ext cx="36496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10454" y="997491"/>
            <a:ext cx="2312344"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端（首页）</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807671"/>
            <a:ext cx="5168393" cy="5860457"/>
          </a:xfrm>
          <a:prstGeom prst="rect">
            <a:avLst/>
          </a:prstGeom>
        </p:spPr>
      </p:pic>
      <p:pic>
        <p:nvPicPr>
          <p:cNvPr id="3" name="图片 2"/>
          <p:cNvPicPr>
            <a:picLocks noChangeAspect="1"/>
          </p:cNvPicPr>
          <p:nvPr/>
        </p:nvPicPr>
        <p:blipFill>
          <a:blip r:embed="rId4"/>
          <a:stretch>
            <a:fillRect/>
          </a:stretch>
        </p:blipFill>
        <p:spPr>
          <a:xfrm>
            <a:off x="5732788" y="2133650"/>
            <a:ext cx="6105525" cy="260032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   </a:t>
            </a:r>
            <a:r>
              <a:rPr lang="en-US" altLang="zh-CN" sz="2665" dirty="0" err="1" smtClean="0">
                <a:solidFill>
                  <a:srgbClr val="183A5D"/>
                </a:solidFill>
                <a:latin typeface="微软雅黑" panose="020B0503020204020204" pitchFamily="34" charset="-122"/>
                <a:ea typeface="微软雅黑" panose="020B0503020204020204" pitchFamily="34" charset="-122"/>
              </a:rPr>
              <a:t>BaseLine</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142878" y="1413570"/>
            <a:ext cx="5598368" cy="4233766"/>
          </a:xfrm>
          <a:prstGeom prst="rect">
            <a:avLst/>
          </a:prstGeom>
        </p:spPr>
      </p:pic>
    </p:spTree>
    <p:extLst>
      <p:ext uri="{BB962C8B-B14F-4D97-AF65-F5344CB8AC3E}">
        <p14:creationId xmlns:p14="http://schemas.microsoft.com/office/powerpoint/2010/main" val="3414324220"/>
      </p:ext>
    </p:extLst>
  </p:cSld>
  <p:clrMapOvr>
    <a:masterClrMapping/>
  </p:clrMapOvr>
  <p:transition spd="slow" advClick="0" advTm="0">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需求</a:t>
            </a:r>
            <a:r>
              <a:rPr lang="zh-CN" altLang="en-US" sz="5400" dirty="0">
                <a:solidFill>
                  <a:srgbClr val="0885DA"/>
                </a:solidFill>
                <a:ea typeface="微软雅黑" panose="020B0503020204020204" pitchFamily="34" charset="-122"/>
              </a:rPr>
              <a:t>变更</a:t>
            </a: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需求变更管理与控制</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026" name="图片 1" descr="C:\Users\Administrator\Desktop\捕获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38" y="981522"/>
            <a:ext cx="6735302" cy="530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CCB</a:t>
            </a:r>
            <a:r>
              <a:rPr lang="zh-CN" altLang="en-US" sz="2665" dirty="0" smtClean="0">
                <a:solidFill>
                  <a:srgbClr val="183A5D"/>
                </a:solidFill>
                <a:latin typeface="微软雅黑" panose="020B0503020204020204" pitchFamily="34" charset="-122"/>
                <a:ea typeface="微软雅黑" panose="020B0503020204020204" pitchFamily="34" charset="-122"/>
              </a:rPr>
              <a:t>组织</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422798" y="1053530"/>
            <a:ext cx="7486650" cy="542925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需求变更申请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6157" y="1053530"/>
            <a:ext cx="5544616" cy="5378278"/>
          </a:xfrm>
          <a:prstGeom prst="rect">
            <a:avLst/>
          </a:prstGeom>
        </p:spPr>
      </p:pic>
      <p:pic>
        <p:nvPicPr>
          <p:cNvPr id="3" name="图片 2"/>
          <p:cNvPicPr>
            <a:picLocks noChangeAspect="1"/>
          </p:cNvPicPr>
          <p:nvPr/>
        </p:nvPicPr>
        <p:blipFill>
          <a:blip r:embed="rId4"/>
          <a:stretch>
            <a:fillRect/>
          </a:stretch>
        </p:blipFill>
        <p:spPr>
          <a:xfrm>
            <a:off x="5951190" y="1053530"/>
            <a:ext cx="5756498" cy="3243864"/>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需求变更工具</a:t>
            </a:r>
            <a:r>
              <a:rPr lang="en-US" altLang="zh-CN" sz="2665" dirty="0" smtClean="0">
                <a:solidFill>
                  <a:srgbClr val="183A5D"/>
                </a:solidFill>
                <a:latin typeface="微软雅黑" panose="020B0503020204020204" pitchFamily="34" charset="-122"/>
                <a:ea typeface="微软雅黑" panose="020B0503020204020204" pitchFamily="34" charset="-122"/>
              </a:rPr>
              <a:t>Doors</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334566" y="1917626"/>
            <a:ext cx="3456384" cy="1061829"/>
          </a:xfrm>
          <a:prstGeom prst="rect">
            <a:avLst/>
          </a:prstGeom>
          <a:noFill/>
        </p:spPr>
        <p:txBody>
          <a:bodyPr wrap="square" rtlCol="0">
            <a:spAutoFit/>
          </a:bodyPr>
          <a:lstStyle/>
          <a:p>
            <a:r>
              <a:rPr lang="zh-CN" altLang="en-US" dirty="0" smtClean="0"/>
              <a:t>使用需求管理工具</a:t>
            </a:r>
            <a:r>
              <a:rPr lang="en-US" altLang="zh-CN" dirty="0" smtClean="0"/>
              <a:t>Doors 8.0</a:t>
            </a:r>
            <a:r>
              <a:rPr lang="zh-CN" altLang="en-US" dirty="0" smtClean="0"/>
              <a:t>已经导入所有需求相关文档</a:t>
            </a:r>
            <a:r>
              <a:rPr lang="zh-CN" altLang="en-US" dirty="0"/>
              <a:t>并</a:t>
            </a:r>
            <a:r>
              <a:rPr lang="zh-CN" altLang="en-US" dirty="0" smtClean="0"/>
              <a:t>建立链接矩阵</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006" y="1125538"/>
            <a:ext cx="6259409"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配置管理工具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7030" y="1269554"/>
            <a:ext cx="4581525" cy="4943475"/>
          </a:xfrm>
          <a:prstGeom prst="rect">
            <a:avLst/>
          </a:prstGeom>
        </p:spPr>
      </p:pic>
      <p:sp>
        <p:nvSpPr>
          <p:cNvPr id="6" name="文本框 5"/>
          <p:cNvSpPr txBox="1"/>
          <p:nvPr/>
        </p:nvSpPr>
        <p:spPr>
          <a:xfrm>
            <a:off x="4853132" y="1269554"/>
            <a:ext cx="6109365" cy="1061829"/>
          </a:xfrm>
          <a:prstGeom prst="rect">
            <a:avLst/>
          </a:prstGeom>
          <a:noFill/>
        </p:spPr>
        <p:txBody>
          <a:bodyPr wrap="none" rtlCol="0">
            <a:spAutoFit/>
          </a:bodyPr>
          <a:lstStyle/>
          <a:p>
            <a:r>
              <a:rPr lang="zh-CN" altLang="en-US" dirty="0" smtClean="0"/>
              <a:t>文档配置管理工具：</a:t>
            </a:r>
            <a:r>
              <a:rPr lang="en-US" altLang="zh-CN" dirty="0" smtClean="0"/>
              <a:t>GitHub Desktop</a:t>
            </a:r>
          </a:p>
          <a:p>
            <a:endParaRPr lang="en-US" altLang="zh-CN" dirty="0" smtClean="0"/>
          </a:p>
          <a:p>
            <a:r>
              <a:rPr lang="zh-CN" altLang="en-US" dirty="0" smtClean="0"/>
              <a:t>能查看文档提交历史记录，以及能够回溯文档版本</a:t>
            </a:r>
            <a:endParaRPr lang="zh-CN" altLang="en-US" dirty="0"/>
          </a:p>
        </p:txBody>
      </p:sp>
      <p:sp>
        <p:nvSpPr>
          <p:cNvPr id="9" name="文本框 8"/>
          <p:cNvSpPr txBox="1"/>
          <p:nvPr/>
        </p:nvSpPr>
        <p:spPr>
          <a:xfrm>
            <a:off x="5430346" y="3086304"/>
            <a:ext cx="1800493" cy="415498"/>
          </a:xfrm>
          <a:prstGeom prst="rect">
            <a:avLst/>
          </a:prstGeom>
          <a:noFill/>
        </p:spPr>
        <p:txBody>
          <a:bodyPr wrap="none" rtlCol="0">
            <a:spAutoFit/>
          </a:bodyPr>
          <a:lstStyle/>
          <a:p>
            <a:r>
              <a:rPr lang="zh-CN" altLang="en-US" dirty="0" smtClean="0"/>
              <a:t>项目目录结构</a:t>
            </a:r>
            <a:endParaRPr lang="zh-CN" altLang="en-US" dirty="0"/>
          </a:p>
        </p:txBody>
      </p:sp>
      <p:pic>
        <p:nvPicPr>
          <p:cNvPr id="10" name="图片 9"/>
          <p:cNvPicPr>
            <a:picLocks noChangeAspect="1"/>
          </p:cNvPicPr>
          <p:nvPr/>
        </p:nvPicPr>
        <p:blipFill>
          <a:blip r:embed="rId3"/>
          <a:stretch>
            <a:fillRect/>
          </a:stretch>
        </p:blipFill>
        <p:spPr>
          <a:xfrm>
            <a:off x="9263558" y="3602541"/>
            <a:ext cx="2573072" cy="3043040"/>
          </a:xfrm>
          <a:prstGeom prst="rect">
            <a:avLst/>
          </a:prstGeom>
        </p:spPr>
      </p:pic>
      <p:pic>
        <p:nvPicPr>
          <p:cNvPr id="11" name="图片 10"/>
          <p:cNvPicPr>
            <a:picLocks noChangeAspect="1"/>
          </p:cNvPicPr>
          <p:nvPr/>
        </p:nvPicPr>
        <p:blipFill>
          <a:blip r:embed="rId4"/>
          <a:stretch>
            <a:fillRect/>
          </a:stretch>
        </p:blipFill>
        <p:spPr>
          <a:xfrm>
            <a:off x="5430346" y="3602541"/>
            <a:ext cx="3456384" cy="300600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773610"/>
            <a:ext cx="3024336" cy="738664"/>
          </a:xfrm>
          <a:prstGeom prst="rect">
            <a:avLst/>
          </a:prstGeom>
          <a:noFill/>
        </p:spPr>
        <p:txBody>
          <a:bodyPr wrap="square" rtlCol="0">
            <a:spAutoFit/>
          </a:bodyPr>
          <a:lstStyle/>
          <a:p>
            <a:r>
              <a:rPr lang="zh-CN" altLang="en-US" dirty="0" smtClean="0"/>
              <a:t>需求优先级的跟踪链接矩阵</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918" y="1413570"/>
            <a:ext cx="8513619" cy="434156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485578"/>
            <a:ext cx="3024336" cy="1061829"/>
          </a:xfrm>
          <a:prstGeom prst="rect">
            <a:avLst/>
          </a:prstGeom>
          <a:noFill/>
        </p:spPr>
        <p:txBody>
          <a:bodyPr wrap="square" rtlCol="0">
            <a:spAutoFit/>
          </a:bodyPr>
          <a:lstStyle/>
          <a:p>
            <a:r>
              <a:rPr lang="zh-CN" altLang="en-US" dirty="0" smtClean="0"/>
              <a:t>使用跟踪链接矩阵</a:t>
            </a:r>
            <a:endParaRPr lang="en-US" altLang="zh-CN" dirty="0" smtClean="0"/>
          </a:p>
          <a:p>
            <a:r>
              <a:rPr lang="zh-CN" altLang="en-US" dirty="0"/>
              <a:t>来</a:t>
            </a:r>
            <a:r>
              <a:rPr lang="zh-CN" altLang="en-US" dirty="0" smtClean="0"/>
              <a:t>分析新增需求引起的变动影响</a:t>
            </a:r>
            <a:endParaRPr lang="zh-CN" altLang="en-US" dirty="0"/>
          </a:p>
        </p:txBody>
      </p:sp>
      <p:sp>
        <p:nvSpPr>
          <p:cNvPr id="3" name="TextBox 2"/>
          <p:cNvSpPr txBox="1"/>
          <p:nvPr/>
        </p:nvSpPr>
        <p:spPr>
          <a:xfrm>
            <a:off x="290242" y="4785380"/>
            <a:ext cx="2376264" cy="738664"/>
          </a:xfrm>
          <a:prstGeom prst="rect">
            <a:avLst/>
          </a:prstGeom>
          <a:noFill/>
        </p:spPr>
        <p:txBody>
          <a:bodyPr wrap="square" rtlCol="0">
            <a:spAutoFit/>
          </a:bodyPr>
          <a:lstStyle/>
          <a:p>
            <a:r>
              <a:rPr lang="zh-CN" altLang="en-US" dirty="0" smtClean="0"/>
              <a:t>需求变更对</a:t>
            </a:r>
            <a:r>
              <a:rPr lang="en-US" altLang="zh-CN" dirty="0" smtClean="0"/>
              <a:t>SRS</a:t>
            </a:r>
            <a:r>
              <a:rPr lang="zh-CN" altLang="en-US" dirty="0" smtClean="0"/>
              <a:t>文档的影响矩阵</a:t>
            </a:r>
            <a:endParaRPr lang="zh-CN" altLang="en-US" dirty="0"/>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9679" r="1710" b="5311"/>
          <a:stretch>
            <a:fillRect/>
          </a:stretch>
        </p:blipFill>
        <p:spPr bwMode="auto">
          <a:xfrm>
            <a:off x="3574926" y="1485578"/>
            <a:ext cx="8178332" cy="4199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a:off x="2666506" y="4785380"/>
            <a:ext cx="4076772" cy="3693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3" idx="3"/>
          </p:cNvCxnSpPr>
          <p:nvPr/>
        </p:nvCxnSpPr>
        <p:spPr>
          <a:xfrm flipH="1">
            <a:off x="2666506" y="4005858"/>
            <a:ext cx="4076772" cy="1148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738664"/>
          </a:xfrm>
          <a:prstGeom prst="rect">
            <a:avLst/>
          </a:prstGeom>
          <a:noFill/>
        </p:spPr>
        <p:txBody>
          <a:bodyPr wrap="square" rtlCol="0">
            <a:spAutoFit/>
          </a:bodyPr>
          <a:lstStyle/>
          <a:p>
            <a:r>
              <a:rPr lang="zh-CN" altLang="en-US" dirty="0" smtClean="0"/>
              <a:t>需求变更对测试用例文档的影响矩阵</a:t>
            </a:r>
            <a:endParaRPr lang="zh-CN" altLang="en-US"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80" r="1390" b="5551"/>
          <a:stretch>
            <a:fillRect/>
          </a:stretch>
        </p:blipFill>
        <p:spPr bwMode="auto">
          <a:xfrm>
            <a:off x="3358902" y="1413570"/>
            <a:ext cx="7823553" cy="3988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646998"/>
            <a:ext cx="3833056" cy="1574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smtClean="0"/>
              <a:t>Web</a:t>
            </a:r>
            <a:r>
              <a:rPr lang="zh-CN" altLang="en-US" dirty="0" smtClean="0"/>
              <a:t>端）文档的影响矩阵</a:t>
            </a:r>
            <a:endParaRPr lang="zh-CN" altLang="en-US"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31" r="2122" b="4993"/>
          <a:stretch>
            <a:fillRect/>
          </a:stretch>
        </p:blipFill>
        <p:spPr bwMode="auto">
          <a:xfrm>
            <a:off x="3358902" y="1629594"/>
            <a:ext cx="7671084" cy="3944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808581"/>
            <a:ext cx="3761047" cy="7066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3" idx="3"/>
          </p:cNvCxnSpPr>
          <p:nvPr/>
        </p:nvCxnSpPr>
        <p:spPr>
          <a:xfrm flipH="1" flipV="1">
            <a:off x="2622191" y="2808581"/>
            <a:ext cx="3761047" cy="1629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a:t>App</a:t>
            </a:r>
            <a:r>
              <a:rPr lang="zh-CN" altLang="en-US" dirty="0" smtClean="0"/>
              <a:t>端）文档的影响矩阵</a:t>
            </a:r>
            <a:endParaRPr lang="zh-CN" alt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0021" r="2294" b="5731"/>
          <a:stretch>
            <a:fillRect/>
          </a:stretch>
        </p:blipFill>
        <p:spPr bwMode="auto">
          <a:xfrm>
            <a:off x="3862958" y="1125538"/>
            <a:ext cx="8045809" cy="4119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接箭头连接符 11"/>
          <p:cNvCxnSpPr>
            <a:endCxn id="3" idx="3"/>
          </p:cNvCxnSpPr>
          <p:nvPr/>
        </p:nvCxnSpPr>
        <p:spPr>
          <a:xfrm flipH="1">
            <a:off x="2622191" y="2808581"/>
            <a:ext cx="44091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3" idx="3"/>
          </p:cNvCxnSpPr>
          <p:nvPr/>
        </p:nvCxnSpPr>
        <p:spPr>
          <a:xfrm flipH="1" flipV="1">
            <a:off x="2622191" y="2808581"/>
            <a:ext cx="4409119" cy="5309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3" idx="3"/>
          </p:cNvCxnSpPr>
          <p:nvPr/>
        </p:nvCxnSpPr>
        <p:spPr>
          <a:xfrm flipH="1" flipV="1">
            <a:off x="2622191" y="2808581"/>
            <a:ext cx="4409119" cy="1125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3" idx="3"/>
          </p:cNvCxnSpPr>
          <p:nvPr/>
        </p:nvCxnSpPr>
        <p:spPr>
          <a:xfrm flipH="1" flipV="1">
            <a:off x="2622191" y="2808581"/>
            <a:ext cx="4409119" cy="1917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14</a:t>
            </a: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236548" y="159851"/>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rPr>
              <a:t>需求变更影响</a:t>
            </a:r>
          </a:p>
        </p:txBody>
      </p:sp>
      <p:sp>
        <p:nvSpPr>
          <p:cNvPr id="13" name="文本框 7"/>
          <p:cNvSpPr txBox="1"/>
          <p:nvPr/>
        </p:nvSpPr>
        <p:spPr>
          <a:xfrm>
            <a:off x="334566" y="1309225"/>
            <a:ext cx="2088232" cy="415498"/>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en-US" dirty="0" smtClean="0">
                <a:solidFill>
                  <a:prstClr val="white"/>
                </a:solidFill>
                <a:latin typeface="Calibri" panose="020F0502020204030204"/>
                <a:ea typeface="宋体" panose="02010600030101010101" pitchFamily="2" charset="-122"/>
              </a:rPr>
              <a:t>项目基本信息</a:t>
            </a:r>
            <a:endParaRPr kumimoji="0" lang="zh-CN" altLang="en-US" sz="2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12" name="直接箭头连接符 11"/>
          <p:cNvCxnSpPr/>
          <p:nvPr/>
        </p:nvCxnSpPr>
        <p:spPr>
          <a:xfrm>
            <a:off x="9633585" y="-36449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593090" y="1309370"/>
            <a:ext cx="4991735" cy="4556760"/>
          </a:xfrm>
          <a:prstGeom prst="rect">
            <a:avLst/>
          </a:prstGeom>
        </p:spPr>
      </p:pic>
      <p:pic>
        <p:nvPicPr>
          <p:cNvPr id="9" name="图片 8"/>
          <p:cNvPicPr>
            <a:picLocks noChangeAspect="1"/>
          </p:cNvPicPr>
          <p:nvPr/>
        </p:nvPicPr>
        <p:blipFill>
          <a:blip r:embed="rId3"/>
          <a:stretch>
            <a:fillRect/>
          </a:stretch>
        </p:blipFill>
        <p:spPr>
          <a:xfrm>
            <a:off x="6055360" y="339725"/>
            <a:ext cx="5013960" cy="617982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14</a:t>
            </a:r>
          </a:p>
        </p:txBody>
      </p:sp>
      <p:sp>
        <p:nvSpPr>
          <p:cNvPr id="4" name="文本框 3"/>
          <p:cNvSpPr txBox="1"/>
          <p:nvPr/>
        </p:nvSpPr>
        <p:spPr>
          <a:xfrm>
            <a:off x="2236548" y="136356"/>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endPar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236548" y="159851"/>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rPr>
              <a:t>需求变更影响</a:t>
            </a:r>
          </a:p>
        </p:txBody>
      </p:sp>
      <p:sp>
        <p:nvSpPr>
          <p:cNvPr id="13" name="文本框 7"/>
          <p:cNvSpPr txBox="1"/>
          <p:nvPr/>
        </p:nvSpPr>
        <p:spPr>
          <a:xfrm>
            <a:off x="334566" y="1309225"/>
            <a:ext cx="2088232" cy="415498"/>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lang="zh-CN" altLang="en-US" dirty="0" smtClean="0">
                <a:solidFill>
                  <a:prstClr val="white"/>
                </a:solidFill>
                <a:latin typeface="Calibri" panose="020F0502020204030204"/>
                <a:ea typeface="宋体" panose="02010600030101010101" pitchFamily="2" charset="-122"/>
              </a:rPr>
              <a:t>项目基本信息</a:t>
            </a:r>
            <a:endParaRPr kumimoji="0" lang="zh-CN" altLang="en-US" b="0" i="0" kern="1200" cap="none" spc="0" normalizeH="0" baseline="0" noProof="0" dirty="0">
              <a:solidFill>
                <a:prstClr val="white"/>
              </a:solidFill>
              <a:latin typeface="Calibri" panose="020F0502020204030204"/>
              <a:ea typeface="宋体" panose="02010600030101010101" pitchFamily="2" charset="-122"/>
              <a:cs typeface="+mn-cs"/>
            </a:endParaRPr>
          </a:p>
        </p:txBody>
      </p:sp>
      <p:cxnSp>
        <p:nvCxnSpPr>
          <p:cNvPr id="12" name="直接箭头连接符 11"/>
          <p:cNvCxnSpPr/>
          <p:nvPr/>
        </p:nvCxnSpPr>
        <p:spPr>
          <a:xfrm>
            <a:off x="9633585" y="-36449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p:nvPr/>
        </p:nvGraphicFramePr>
        <p:xfrm>
          <a:off x="852805" y="1235981"/>
          <a:ext cx="1570355" cy="4205605"/>
        </p:xfrm>
        <a:graphic>
          <a:graphicData uri="http://schemas.openxmlformats.org/drawingml/2006/table">
            <a:tbl>
              <a:tblPr firstRow="1" bandRow="1">
                <a:tableStyleId>{5C22544A-7EE6-4342-B048-85BDC9FD1C3A}</a:tableStyleId>
              </a:tblPr>
              <a:tblGrid>
                <a:gridCol w="355600">
                  <a:extLst>
                    <a:ext uri="{9D8B030D-6E8A-4147-A177-3AD203B41FA5}">
                      <a16:colId xmlns:a16="http://schemas.microsoft.com/office/drawing/2014/main" val="20000"/>
                    </a:ext>
                  </a:extLst>
                </a:gridCol>
                <a:gridCol w="1214755">
                  <a:extLst>
                    <a:ext uri="{9D8B030D-6E8A-4147-A177-3AD203B41FA5}">
                      <a16:colId xmlns:a16="http://schemas.microsoft.com/office/drawing/2014/main" val="20001"/>
                    </a:ext>
                  </a:extLst>
                </a:gridCol>
              </a:tblGrid>
              <a:tr h="149225">
                <a:tc>
                  <a:txBody>
                    <a:bodyPr/>
                    <a:lstStyle/>
                    <a:p>
                      <a:pPr indent="0">
                        <a:buNone/>
                      </a:pPr>
                      <a:r>
                        <a:rPr lang="en-US" sz="600" b="0">
                          <a:solidFill>
                            <a:srgbClr val="000000"/>
                          </a:solidFill>
                          <a:latin typeface="宋体" panose="02010600030101010101" pitchFamily="2" charset="-122"/>
                        </a:rPr>
                        <a:t>77</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4.1.2 </a:t>
                      </a:r>
                      <a:r>
                        <a:rPr lang="zh-CN" sz="600" b="0">
                          <a:solidFill>
                            <a:srgbClr val="000000"/>
                          </a:solidFill>
                          <a:ea typeface="宋体" panose="02010600030101010101" pitchFamily="2" charset="-122"/>
                        </a:rPr>
                        <a:t>游客用例图</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9225">
                <a:tc>
                  <a:txBody>
                    <a:bodyPr/>
                    <a:lstStyle/>
                    <a:p>
                      <a:pPr indent="0">
                        <a:buNone/>
                      </a:pPr>
                      <a:r>
                        <a:rPr lang="en-US" sz="600" b="0">
                          <a:solidFill>
                            <a:srgbClr val="000000"/>
                          </a:solidFill>
                          <a:latin typeface="宋体" panose="02010600030101010101" pitchFamily="2" charset="-122"/>
                        </a:rPr>
                        <a:t>78</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4.1.3 </a:t>
                      </a:r>
                      <a:r>
                        <a:rPr lang="zh-CN" sz="600" b="0">
                          <a:solidFill>
                            <a:srgbClr val="000000"/>
                          </a:solidFill>
                          <a:ea typeface="宋体" panose="02010600030101010101" pitchFamily="2" charset="-122"/>
                        </a:rPr>
                        <a:t>学生用例图</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590">
                <a:tc>
                  <a:txBody>
                    <a:bodyPr/>
                    <a:lstStyle/>
                    <a:p>
                      <a:pPr indent="0">
                        <a:buNone/>
                      </a:pPr>
                      <a:r>
                        <a:rPr lang="en-US" sz="600" b="0">
                          <a:solidFill>
                            <a:srgbClr val="000000"/>
                          </a:solidFill>
                          <a:latin typeface="宋体" panose="02010600030101010101" pitchFamily="2" charset="-122"/>
                        </a:rPr>
                        <a:t>79</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4.1.4 </a:t>
                      </a:r>
                      <a:r>
                        <a:rPr lang="zh-CN" sz="600" b="0">
                          <a:solidFill>
                            <a:srgbClr val="000000"/>
                          </a:solidFill>
                          <a:ea typeface="宋体" panose="02010600030101010101" pitchFamily="2" charset="-122"/>
                        </a:rPr>
                        <a:t>教师用例图</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3755">
                <a:tc>
                  <a:txBody>
                    <a:bodyPr/>
                    <a:lstStyle/>
                    <a:p>
                      <a:pPr indent="0">
                        <a:buNone/>
                      </a:pPr>
                      <a:r>
                        <a:rPr lang="en-US" sz="600" b="0">
                          <a:solidFill>
                            <a:srgbClr val="000000"/>
                          </a:solidFill>
                          <a:latin typeface="宋体" panose="02010600030101010101" pitchFamily="2" charset="-122"/>
                        </a:rPr>
                        <a:t>80</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4.1.5 </a:t>
                      </a:r>
                      <a:r>
                        <a:rPr lang="zh-CN" sz="600" b="0">
                          <a:solidFill>
                            <a:srgbClr val="000000"/>
                          </a:solidFill>
                          <a:ea typeface="宋体" panose="02010600030101010101" pitchFamily="2" charset="-122"/>
                        </a:rPr>
                        <a:t>管理员用例图</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4045">
                <a:tc>
                  <a:txBody>
                    <a:bodyPr/>
                    <a:lstStyle/>
                    <a:p>
                      <a:pPr indent="0">
                        <a:buNone/>
                      </a:pPr>
                      <a:r>
                        <a:rPr lang="en-US" sz="600" b="0">
                          <a:solidFill>
                            <a:srgbClr val="000000"/>
                          </a:solidFill>
                          <a:latin typeface="宋体" panose="02010600030101010101" pitchFamily="2" charset="-122"/>
                        </a:rPr>
                        <a:t>83</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4.3.1 </a:t>
                      </a:r>
                      <a:r>
                        <a:rPr lang="zh-CN" sz="600" b="0">
                          <a:solidFill>
                            <a:srgbClr val="000000"/>
                          </a:solidFill>
                          <a:ea typeface="宋体" panose="02010600030101010101" pitchFamily="2" charset="-122"/>
                        </a:rPr>
                        <a:t>游客用例描述</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49225">
                <a:tc>
                  <a:txBody>
                    <a:bodyPr/>
                    <a:lstStyle/>
                    <a:p>
                      <a:pPr indent="0">
                        <a:buNone/>
                      </a:pPr>
                      <a:r>
                        <a:rPr lang="en-US" sz="600" b="0">
                          <a:solidFill>
                            <a:srgbClr val="000000"/>
                          </a:solidFill>
                          <a:latin typeface="宋体" panose="02010600030101010101" pitchFamily="2" charset="-122"/>
                        </a:rPr>
                        <a:t>84</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4.3.2 </a:t>
                      </a:r>
                      <a:r>
                        <a:rPr lang="zh-CN" sz="600" b="0">
                          <a:solidFill>
                            <a:srgbClr val="000000"/>
                          </a:solidFill>
                          <a:ea typeface="宋体" panose="02010600030101010101" pitchFamily="2" charset="-122"/>
                        </a:rPr>
                        <a:t>学生用例描述</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9295">
                <a:tc>
                  <a:txBody>
                    <a:bodyPr/>
                    <a:lstStyle/>
                    <a:p>
                      <a:pPr indent="0">
                        <a:buNone/>
                      </a:pPr>
                      <a:r>
                        <a:rPr lang="en-US" sz="600" b="0">
                          <a:solidFill>
                            <a:srgbClr val="000000"/>
                          </a:solidFill>
                          <a:latin typeface="宋体" panose="02010600030101010101" pitchFamily="2" charset="-122"/>
                        </a:rPr>
                        <a:t>85</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4.3.3 </a:t>
                      </a:r>
                      <a:r>
                        <a:rPr lang="zh-CN" sz="600" b="0">
                          <a:solidFill>
                            <a:srgbClr val="000000"/>
                          </a:solidFill>
                          <a:ea typeface="宋体" panose="02010600030101010101" pitchFamily="2" charset="-122"/>
                        </a:rPr>
                        <a:t>教师用例描述</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49225">
                <a:tc>
                  <a:txBody>
                    <a:bodyPr/>
                    <a:lstStyle/>
                    <a:p>
                      <a:pPr indent="0">
                        <a:buNone/>
                      </a:pPr>
                      <a:r>
                        <a:rPr lang="en-US" sz="600" b="0">
                          <a:solidFill>
                            <a:srgbClr val="000000"/>
                          </a:solidFill>
                          <a:latin typeface="宋体" panose="02010600030101010101" pitchFamily="2" charset="-122"/>
                        </a:rPr>
                        <a:t>95</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6.1.1 </a:t>
                      </a:r>
                      <a:r>
                        <a:rPr lang="zh-CN" sz="600" b="0">
                          <a:solidFill>
                            <a:srgbClr val="000000"/>
                          </a:solidFill>
                          <a:ea typeface="宋体" panose="02010600030101010101" pitchFamily="2" charset="-122"/>
                        </a:rPr>
                        <a:t>对话框图（游客用户）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49225">
                <a:tc>
                  <a:txBody>
                    <a:bodyPr/>
                    <a:lstStyle/>
                    <a:p>
                      <a:pPr indent="0">
                        <a:buNone/>
                      </a:pPr>
                      <a:r>
                        <a:rPr lang="en-US" sz="600" b="0">
                          <a:solidFill>
                            <a:srgbClr val="000000"/>
                          </a:solidFill>
                          <a:latin typeface="宋体" panose="02010600030101010101" pitchFamily="2" charset="-122"/>
                        </a:rPr>
                        <a:t>96</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6.1.2 </a:t>
                      </a:r>
                      <a:r>
                        <a:rPr lang="zh-CN" sz="600" b="0">
                          <a:solidFill>
                            <a:srgbClr val="000000"/>
                          </a:solidFill>
                          <a:ea typeface="宋体" panose="02010600030101010101" pitchFamily="2" charset="-122"/>
                        </a:rPr>
                        <a:t>对话框图（学生用户）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49225">
                <a:tc>
                  <a:txBody>
                    <a:bodyPr/>
                    <a:lstStyle/>
                    <a:p>
                      <a:pPr indent="0">
                        <a:buNone/>
                      </a:pPr>
                      <a:r>
                        <a:rPr lang="en-US" sz="600" b="0">
                          <a:solidFill>
                            <a:srgbClr val="000000"/>
                          </a:solidFill>
                          <a:latin typeface="宋体" panose="02010600030101010101" pitchFamily="2" charset="-122"/>
                        </a:rPr>
                        <a:t>97</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6.1.3 </a:t>
                      </a:r>
                      <a:r>
                        <a:rPr lang="zh-CN" sz="600" b="0">
                          <a:solidFill>
                            <a:srgbClr val="000000"/>
                          </a:solidFill>
                          <a:ea typeface="宋体" panose="02010600030101010101" pitchFamily="2" charset="-122"/>
                        </a:rPr>
                        <a:t>对话框图（教师用户）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49225">
                <a:tc>
                  <a:txBody>
                    <a:bodyPr/>
                    <a:lstStyle/>
                    <a:p>
                      <a:pPr indent="0">
                        <a:buNone/>
                      </a:pPr>
                      <a:r>
                        <a:rPr lang="en-US" sz="600" b="0">
                          <a:solidFill>
                            <a:srgbClr val="000000"/>
                          </a:solidFill>
                          <a:latin typeface="宋体" panose="02010600030101010101" pitchFamily="2" charset="-122"/>
                        </a:rPr>
                        <a:t>99</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6.2.1 </a:t>
                      </a:r>
                      <a:r>
                        <a:rPr lang="zh-CN" sz="600" b="0">
                          <a:solidFill>
                            <a:srgbClr val="000000"/>
                          </a:solidFill>
                          <a:ea typeface="宋体" panose="02010600030101010101" pitchFamily="2" charset="-122"/>
                        </a:rPr>
                        <a:t>顺序图（游客用户）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49225">
                <a:tc>
                  <a:txBody>
                    <a:bodyPr/>
                    <a:lstStyle/>
                    <a:p>
                      <a:pPr indent="0">
                        <a:buNone/>
                      </a:pPr>
                      <a:r>
                        <a:rPr lang="en-US" sz="600" b="0">
                          <a:solidFill>
                            <a:srgbClr val="000000"/>
                          </a:solidFill>
                          <a:latin typeface="宋体" panose="02010600030101010101" pitchFamily="2" charset="-122"/>
                        </a:rPr>
                        <a:t>100</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6.2.2 </a:t>
                      </a:r>
                      <a:r>
                        <a:rPr lang="zh-CN" sz="600" b="0">
                          <a:solidFill>
                            <a:srgbClr val="000000"/>
                          </a:solidFill>
                          <a:ea typeface="宋体" panose="02010600030101010101" pitchFamily="2" charset="-122"/>
                        </a:rPr>
                        <a:t>顺序图（学生用户）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49225">
                <a:tc>
                  <a:txBody>
                    <a:bodyPr/>
                    <a:lstStyle/>
                    <a:p>
                      <a:pPr indent="0">
                        <a:buNone/>
                      </a:pPr>
                      <a:r>
                        <a:rPr lang="en-US" sz="600" b="0">
                          <a:solidFill>
                            <a:srgbClr val="000000"/>
                          </a:solidFill>
                          <a:latin typeface="宋体" panose="02010600030101010101" pitchFamily="2" charset="-122"/>
                        </a:rPr>
                        <a:t>101</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600" b="0">
                          <a:solidFill>
                            <a:srgbClr val="000000"/>
                          </a:solidFill>
                          <a:latin typeface="宋体" panose="02010600030101010101" pitchFamily="2" charset="-122"/>
                        </a:rPr>
                        <a:t>6.2.3 </a:t>
                      </a:r>
                      <a:r>
                        <a:rPr lang="zh-CN" sz="600" b="0">
                          <a:solidFill>
                            <a:srgbClr val="000000"/>
                          </a:solidFill>
                          <a:ea typeface="宋体" panose="02010600030101010101" pitchFamily="2" charset="-122"/>
                        </a:rPr>
                        <a:t>顺序图（教师用户）</a:t>
                      </a:r>
                      <a:endParaRPr lang="en-US" altLang="en-US" sz="6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graphicFrame>
        <p:nvGraphicFramePr>
          <p:cNvPr id="8" name="表格 7"/>
          <p:cNvGraphicFramePr/>
          <p:nvPr/>
        </p:nvGraphicFramePr>
        <p:xfrm>
          <a:off x="2621280" y="1240426"/>
          <a:ext cx="1967865" cy="4526915"/>
        </p:xfrm>
        <a:graphic>
          <a:graphicData uri="http://schemas.openxmlformats.org/drawingml/2006/table">
            <a:tbl>
              <a:tblPr firstRow="1" bandRow="1">
                <a:tableStyleId>{5C22544A-7EE6-4342-B048-85BDC9FD1C3A}</a:tableStyleId>
              </a:tblPr>
              <a:tblGrid>
                <a:gridCol w="445770">
                  <a:extLst>
                    <a:ext uri="{9D8B030D-6E8A-4147-A177-3AD203B41FA5}">
                      <a16:colId xmlns:a16="http://schemas.microsoft.com/office/drawing/2014/main" val="20000"/>
                    </a:ext>
                  </a:extLst>
                </a:gridCol>
                <a:gridCol w="1522095">
                  <a:extLst>
                    <a:ext uri="{9D8B030D-6E8A-4147-A177-3AD203B41FA5}">
                      <a16:colId xmlns:a16="http://schemas.microsoft.com/office/drawing/2014/main" val="20001"/>
                    </a:ext>
                  </a:extLst>
                </a:gridCol>
              </a:tblGrid>
              <a:tr h="622935">
                <a:tc>
                  <a:txBody>
                    <a:bodyPr/>
                    <a:lstStyle/>
                    <a:p>
                      <a:pPr indent="0">
                        <a:buNone/>
                      </a:pPr>
                      <a:r>
                        <a:rPr lang="en-US" sz="800" b="0">
                          <a:solidFill>
                            <a:srgbClr val="000000"/>
                          </a:solidFill>
                          <a:latin typeface="宋体" panose="02010600030101010101" pitchFamily="2" charset="-122"/>
                        </a:rPr>
                        <a:t>1320</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3.26 </a:t>
                      </a:r>
                      <a:r>
                        <a:rPr lang="zh-CN" sz="800" b="0">
                          <a:solidFill>
                            <a:srgbClr val="000000"/>
                          </a:solidFill>
                          <a:ea typeface="宋体" panose="02010600030101010101" pitchFamily="2" charset="-122"/>
                        </a:rPr>
                        <a:t>游客用户查看热门博主测试用例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7360">
                <a:tc>
                  <a:txBody>
                    <a:bodyPr/>
                    <a:lstStyle/>
                    <a:p>
                      <a:pPr indent="0">
                        <a:buNone/>
                      </a:pPr>
                      <a:r>
                        <a:rPr lang="en-US" sz="800" b="0">
                          <a:solidFill>
                            <a:srgbClr val="000000"/>
                          </a:solidFill>
                          <a:latin typeface="宋体" panose="02010600030101010101" pitchFamily="2" charset="-122"/>
                        </a:rPr>
                        <a:t>1362</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3.27 </a:t>
                      </a:r>
                      <a:r>
                        <a:rPr lang="zh-CN" sz="800" b="0">
                          <a:solidFill>
                            <a:srgbClr val="000000"/>
                          </a:solidFill>
                          <a:ea typeface="宋体" panose="02010600030101010101" pitchFamily="2" charset="-122"/>
                        </a:rPr>
                        <a:t>注册用户点击热门博主测试用例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7505">
                <a:tc>
                  <a:txBody>
                    <a:bodyPr/>
                    <a:lstStyle/>
                    <a:p>
                      <a:pPr indent="0">
                        <a:buNone/>
                      </a:pPr>
                      <a:r>
                        <a:rPr lang="en-US" sz="800" b="0">
                          <a:solidFill>
                            <a:srgbClr val="000000"/>
                          </a:solidFill>
                          <a:latin typeface="宋体" panose="02010600030101010101" pitchFamily="2" charset="-122"/>
                        </a:rPr>
                        <a:t>2264</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3.48 </a:t>
                      </a:r>
                      <a:r>
                        <a:rPr lang="zh-CN" sz="800" b="0">
                          <a:solidFill>
                            <a:srgbClr val="000000"/>
                          </a:solidFill>
                          <a:ea typeface="宋体" panose="02010600030101010101" pitchFamily="2" charset="-122"/>
                        </a:rPr>
                        <a:t>游客查看热门博主测试用例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7215">
                <a:tc>
                  <a:txBody>
                    <a:bodyPr/>
                    <a:lstStyle/>
                    <a:p>
                      <a:pPr indent="0">
                        <a:buNone/>
                      </a:pPr>
                      <a:r>
                        <a:rPr lang="en-US" sz="800" b="0">
                          <a:solidFill>
                            <a:srgbClr val="000000"/>
                          </a:solidFill>
                          <a:latin typeface="宋体" panose="02010600030101010101" pitchFamily="2" charset="-122"/>
                        </a:rPr>
                        <a:t>6721</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4.95 </a:t>
                      </a:r>
                      <a:r>
                        <a:rPr lang="zh-CN" sz="800" b="0">
                          <a:solidFill>
                            <a:srgbClr val="000000"/>
                          </a:solidFill>
                          <a:ea typeface="宋体" panose="02010600030101010101" pitchFamily="2" charset="-122"/>
                        </a:rPr>
                        <a:t>教师用户查看热门博主测试用例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7030">
                <a:tc>
                  <a:txBody>
                    <a:bodyPr/>
                    <a:lstStyle/>
                    <a:p>
                      <a:pPr indent="0">
                        <a:buNone/>
                      </a:pPr>
                      <a:r>
                        <a:rPr lang="en-US" sz="800" b="0">
                          <a:solidFill>
                            <a:srgbClr val="000000"/>
                          </a:solidFill>
                          <a:latin typeface="宋体" panose="02010600030101010101" pitchFamily="2" charset="-122"/>
                        </a:rPr>
                        <a:t>6763</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4.96 </a:t>
                      </a:r>
                      <a:r>
                        <a:rPr lang="zh-CN" sz="800" b="0">
                          <a:solidFill>
                            <a:srgbClr val="000000"/>
                          </a:solidFill>
                          <a:ea typeface="宋体" panose="02010600030101010101" pitchFamily="2" charset="-122"/>
                        </a:rPr>
                        <a:t>注册用户点击热门博主测试用例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1970">
                <a:tc>
                  <a:txBody>
                    <a:bodyPr/>
                    <a:lstStyle/>
                    <a:p>
                      <a:pPr indent="0">
                        <a:buNone/>
                      </a:pPr>
                      <a:r>
                        <a:rPr lang="en-US" sz="800" b="0">
                          <a:solidFill>
                            <a:srgbClr val="000000"/>
                          </a:solidFill>
                          <a:latin typeface="宋体" panose="02010600030101010101" pitchFamily="2" charset="-122"/>
                        </a:rPr>
                        <a:t>10905</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4.184 </a:t>
                      </a:r>
                      <a:r>
                        <a:rPr lang="zh-CN" sz="800" b="0">
                          <a:solidFill>
                            <a:srgbClr val="000000"/>
                          </a:solidFill>
                          <a:ea typeface="宋体" panose="02010600030101010101" pitchFamily="2" charset="-122"/>
                        </a:rPr>
                        <a:t>注册用户查看热门博主测试用例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51205">
                <a:tc>
                  <a:txBody>
                    <a:bodyPr/>
                    <a:lstStyle/>
                    <a:p>
                      <a:pPr indent="0">
                        <a:buNone/>
                      </a:pPr>
                      <a:r>
                        <a:rPr lang="en-US" sz="800" b="0">
                          <a:solidFill>
                            <a:srgbClr val="000000"/>
                          </a:solidFill>
                          <a:latin typeface="宋体" panose="02010600030101010101" pitchFamily="2" charset="-122"/>
                        </a:rPr>
                        <a:t>10947</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4.185 </a:t>
                      </a:r>
                      <a:r>
                        <a:rPr lang="zh-CN" sz="800" b="0">
                          <a:solidFill>
                            <a:srgbClr val="000000"/>
                          </a:solidFill>
                          <a:ea typeface="宋体" panose="02010600030101010101" pitchFamily="2" charset="-122"/>
                        </a:rPr>
                        <a:t>注册用户点击热门博主测试用例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9580">
                <a:tc>
                  <a:txBody>
                    <a:bodyPr/>
                    <a:lstStyle/>
                    <a:p>
                      <a:pPr indent="0">
                        <a:buNone/>
                      </a:pPr>
                      <a:r>
                        <a:rPr lang="en-US" sz="800" b="0">
                          <a:solidFill>
                            <a:srgbClr val="000000"/>
                          </a:solidFill>
                          <a:latin typeface="宋体" panose="02010600030101010101" pitchFamily="2" charset="-122"/>
                        </a:rPr>
                        <a:t>12919</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5.38 </a:t>
                      </a:r>
                      <a:r>
                        <a:rPr lang="zh-CN" sz="800" b="0">
                          <a:solidFill>
                            <a:srgbClr val="000000"/>
                          </a:solidFill>
                          <a:ea typeface="宋体" panose="02010600030101010101" pitchFamily="2" charset="-122"/>
                        </a:rPr>
                        <a:t>教师用户查看热门博主测试用例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12115">
                <a:tc>
                  <a:txBody>
                    <a:bodyPr/>
                    <a:lstStyle/>
                    <a:p>
                      <a:pPr indent="0">
                        <a:buNone/>
                      </a:pPr>
                      <a:r>
                        <a:rPr lang="en-US" sz="800" b="0">
                          <a:solidFill>
                            <a:srgbClr val="000000"/>
                          </a:solidFill>
                          <a:latin typeface="宋体" panose="02010600030101010101" pitchFamily="2" charset="-122"/>
                        </a:rPr>
                        <a:t>12961</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800" b="0">
                          <a:solidFill>
                            <a:srgbClr val="000000"/>
                          </a:solidFill>
                          <a:latin typeface="宋体" panose="02010600030101010101" pitchFamily="2" charset="-122"/>
                        </a:rPr>
                        <a:t>5.39 </a:t>
                      </a:r>
                      <a:r>
                        <a:rPr lang="zh-CN" sz="800" b="0">
                          <a:solidFill>
                            <a:srgbClr val="000000"/>
                          </a:solidFill>
                          <a:ea typeface="宋体" panose="02010600030101010101" pitchFamily="2" charset="-122"/>
                        </a:rPr>
                        <a:t>教师用户点击热门博主测试用例</a:t>
                      </a:r>
                      <a:endParaRPr lang="en-US" altLang="en-US" sz="8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10" name="表格 9"/>
          <p:cNvGraphicFramePr/>
          <p:nvPr/>
        </p:nvGraphicFramePr>
        <p:xfrm>
          <a:off x="4787582" y="1235981"/>
          <a:ext cx="2430780" cy="4526915"/>
        </p:xfrm>
        <a:graphic>
          <a:graphicData uri="http://schemas.openxmlformats.org/drawingml/2006/table">
            <a:tbl>
              <a:tblPr firstRow="1" bandRow="1">
                <a:tableStyleId>{5C22544A-7EE6-4342-B048-85BDC9FD1C3A}</a:tableStyleId>
              </a:tblPr>
              <a:tblGrid>
                <a:gridCol w="550545">
                  <a:extLst>
                    <a:ext uri="{9D8B030D-6E8A-4147-A177-3AD203B41FA5}">
                      <a16:colId xmlns:a16="http://schemas.microsoft.com/office/drawing/2014/main" val="20000"/>
                    </a:ext>
                  </a:extLst>
                </a:gridCol>
                <a:gridCol w="1880235">
                  <a:extLst>
                    <a:ext uri="{9D8B030D-6E8A-4147-A177-3AD203B41FA5}">
                      <a16:colId xmlns:a16="http://schemas.microsoft.com/office/drawing/2014/main" val="20001"/>
                    </a:ext>
                  </a:extLst>
                </a:gridCol>
              </a:tblGrid>
              <a:tr h="769620">
                <a:tc>
                  <a:txBody>
                    <a:bodyPr/>
                    <a:lstStyle/>
                    <a:p>
                      <a:pPr indent="0">
                        <a:buNone/>
                      </a:pPr>
                      <a:r>
                        <a:rPr lang="en-US" sz="1000" b="0">
                          <a:solidFill>
                            <a:srgbClr val="000000"/>
                          </a:solidFill>
                          <a:latin typeface="宋体" panose="02010600030101010101" pitchFamily="2" charset="-122"/>
                        </a:rPr>
                        <a:t>57</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2.1 </a:t>
                      </a:r>
                      <a:r>
                        <a:rPr lang="zh-CN" sz="1000" b="0">
                          <a:solidFill>
                            <a:srgbClr val="000000"/>
                          </a:solidFill>
                          <a:ea typeface="宋体" panose="02010600030101010101" pitchFamily="2" charset="-122"/>
                        </a:rPr>
                        <a:t>网页端游客用户界面</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7215">
                <a:tc>
                  <a:txBody>
                    <a:bodyPr/>
                    <a:lstStyle/>
                    <a:p>
                      <a:pPr indent="0">
                        <a:buNone/>
                      </a:pPr>
                      <a:r>
                        <a:rPr lang="en-US" sz="1000" b="0">
                          <a:solidFill>
                            <a:srgbClr val="000000"/>
                          </a:solidFill>
                          <a:latin typeface="宋体" panose="02010600030101010101" pitchFamily="2" charset="-122"/>
                        </a:rPr>
                        <a:t>59</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2.1.2 </a:t>
                      </a:r>
                      <a:r>
                        <a:rPr lang="zh-CN" sz="1000" b="0">
                          <a:solidFill>
                            <a:srgbClr val="000000"/>
                          </a:solidFill>
                          <a:ea typeface="宋体" panose="02010600030101010101" pitchFamily="2" charset="-122"/>
                        </a:rPr>
                        <a:t>社区</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1325">
                <a:tc>
                  <a:txBody>
                    <a:bodyPr/>
                    <a:lstStyle/>
                    <a:p>
                      <a:pPr indent="0">
                        <a:buNone/>
                      </a:pPr>
                      <a:r>
                        <a:rPr lang="en-US" sz="1000" b="0">
                          <a:solidFill>
                            <a:srgbClr val="000000"/>
                          </a:solidFill>
                          <a:latin typeface="宋体" panose="02010600030101010101" pitchFamily="2" charset="-122"/>
                        </a:rPr>
                        <a:t>62</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2.2 </a:t>
                      </a:r>
                      <a:r>
                        <a:rPr lang="zh-CN" sz="1000" b="0">
                          <a:solidFill>
                            <a:srgbClr val="000000"/>
                          </a:solidFill>
                          <a:ea typeface="宋体" panose="02010600030101010101" pitchFamily="2" charset="-122"/>
                        </a:rPr>
                        <a:t>网页端学生用户界面</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3105">
                <a:tc>
                  <a:txBody>
                    <a:bodyPr/>
                    <a:lstStyle/>
                    <a:p>
                      <a:pPr indent="0">
                        <a:buNone/>
                      </a:pPr>
                      <a:r>
                        <a:rPr lang="en-US" sz="1000" b="0">
                          <a:solidFill>
                            <a:srgbClr val="000000"/>
                          </a:solidFill>
                          <a:latin typeface="宋体" panose="02010600030101010101" pitchFamily="2" charset="-122"/>
                        </a:rPr>
                        <a:t>13</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2.2.2 </a:t>
                      </a:r>
                      <a:r>
                        <a:rPr lang="zh-CN" sz="1000" b="0">
                          <a:solidFill>
                            <a:srgbClr val="000000"/>
                          </a:solidFill>
                          <a:ea typeface="宋体" panose="02010600030101010101" pitchFamily="2" charset="-122"/>
                        </a:rPr>
                        <a:t>未登入状态社区</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2755">
                <a:tc>
                  <a:txBody>
                    <a:bodyPr/>
                    <a:lstStyle/>
                    <a:p>
                      <a:pPr indent="0">
                        <a:buNone/>
                      </a:pPr>
                      <a:r>
                        <a:rPr lang="en-US" sz="1000" b="0">
                          <a:solidFill>
                            <a:srgbClr val="000000"/>
                          </a:solidFill>
                          <a:latin typeface="宋体" panose="02010600030101010101" pitchFamily="2" charset="-122"/>
                        </a:rPr>
                        <a:t>73</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2.2.11 </a:t>
                      </a:r>
                      <a:r>
                        <a:rPr lang="zh-CN" sz="1000" b="0">
                          <a:solidFill>
                            <a:srgbClr val="000000"/>
                          </a:solidFill>
                          <a:ea typeface="宋体" panose="02010600030101010101" pitchFamily="2" charset="-122"/>
                        </a:rPr>
                        <a:t>个人中心</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5160">
                <a:tc>
                  <a:txBody>
                    <a:bodyPr/>
                    <a:lstStyle/>
                    <a:p>
                      <a:pPr indent="0">
                        <a:buNone/>
                      </a:pPr>
                      <a:r>
                        <a:rPr lang="en-US" sz="1000" b="0">
                          <a:solidFill>
                            <a:srgbClr val="000000"/>
                          </a:solidFill>
                          <a:latin typeface="宋体" panose="02010600030101010101" pitchFamily="2" charset="-122"/>
                        </a:rPr>
                        <a:t>91</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2.3 </a:t>
                      </a:r>
                      <a:r>
                        <a:rPr lang="zh-CN" sz="1000" b="0">
                          <a:solidFill>
                            <a:srgbClr val="000000"/>
                          </a:solidFill>
                          <a:ea typeface="宋体" panose="02010600030101010101" pitchFamily="2" charset="-122"/>
                        </a:rPr>
                        <a:t>网页端教师用户界面</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27735">
                <a:tc>
                  <a:txBody>
                    <a:bodyPr/>
                    <a:lstStyle/>
                    <a:p>
                      <a:pPr indent="0">
                        <a:buNone/>
                      </a:pPr>
                      <a:r>
                        <a:rPr lang="en-US" sz="1000" b="0">
                          <a:solidFill>
                            <a:srgbClr val="000000"/>
                          </a:solidFill>
                          <a:latin typeface="宋体" panose="02010600030101010101" pitchFamily="2" charset="-122"/>
                        </a:rPr>
                        <a:t>93</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宋体" panose="02010600030101010101" pitchFamily="2" charset="-122"/>
                        </a:rPr>
                        <a:t>2.3.2 </a:t>
                      </a:r>
                      <a:r>
                        <a:rPr lang="zh-CN" sz="1000" b="0">
                          <a:solidFill>
                            <a:srgbClr val="000000"/>
                          </a:solidFill>
                          <a:ea typeface="宋体" panose="02010600030101010101" pitchFamily="2" charset="-122"/>
                        </a:rPr>
                        <a:t>未登入状态社区</a:t>
                      </a:r>
                      <a:endParaRPr lang="en-US" altLang="en-US" sz="10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1" name="表格 10"/>
          <p:cNvGraphicFramePr/>
          <p:nvPr/>
        </p:nvGraphicFramePr>
        <p:xfrm>
          <a:off x="7561580" y="1239520"/>
          <a:ext cx="1858645" cy="3441065"/>
        </p:xfrm>
        <a:graphic>
          <a:graphicData uri="http://schemas.openxmlformats.org/drawingml/2006/table">
            <a:tbl>
              <a:tblPr firstRow="1" bandRow="1">
                <a:tableStyleId>{5C22544A-7EE6-4342-B048-85BDC9FD1C3A}</a:tableStyleId>
              </a:tblPr>
              <a:tblGrid>
                <a:gridCol w="421005">
                  <a:extLst>
                    <a:ext uri="{9D8B030D-6E8A-4147-A177-3AD203B41FA5}">
                      <a16:colId xmlns:a16="http://schemas.microsoft.com/office/drawing/2014/main" val="20000"/>
                    </a:ext>
                  </a:extLst>
                </a:gridCol>
                <a:gridCol w="1437640">
                  <a:extLst>
                    <a:ext uri="{9D8B030D-6E8A-4147-A177-3AD203B41FA5}">
                      <a16:colId xmlns:a16="http://schemas.microsoft.com/office/drawing/2014/main" val="20001"/>
                    </a:ext>
                  </a:extLst>
                </a:gridCol>
              </a:tblGrid>
              <a:tr h="506095">
                <a:tc>
                  <a:txBody>
                    <a:bodyPr/>
                    <a:lstStyle/>
                    <a:p>
                      <a:pPr indent="0">
                        <a:buNone/>
                      </a:pPr>
                      <a:r>
                        <a:rPr lang="en-US" sz="1100" b="0">
                          <a:solidFill>
                            <a:srgbClr val="000000"/>
                          </a:solidFill>
                          <a:latin typeface="宋体" panose="02010600030101010101" pitchFamily="2" charset="-122"/>
                        </a:rPr>
                        <a:t>93</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3.1 </a:t>
                      </a:r>
                      <a:r>
                        <a:rPr lang="zh-CN" sz="1100" b="0">
                          <a:solidFill>
                            <a:srgbClr val="000000"/>
                          </a:solidFill>
                          <a:ea typeface="宋体" panose="02010600030101010101" pitchFamily="2" charset="-122"/>
                        </a:rPr>
                        <a:t>APP端游客用户界面</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4540">
                <a:tc>
                  <a:txBody>
                    <a:bodyPr/>
                    <a:lstStyle/>
                    <a:p>
                      <a:pPr indent="0">
                        <a:buNone/>
                      </a:pPr>
                      <a:r>
                        <a:rPr lang="en-US" sz="1100" b="0">
                          <a:solidFill>
                            <a:srgbClr val="000000"/>
                          </a:solidFill>
                          <a:latin typeface="宋体" panose="02010600030101010101" pitchFamily="2" charset="-122"/>
                        </a:rPr>
                        <a:t>422</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3.2 </a:t>
                      </a:r>
                      <a:r>
                        <a:rPr lang="zh-CN" sz="1100" b="0">
                          <a:solidFill>
                            <a:srgbClr val="000000"/>
                          </a:solidFill>
                          <a:ea typeface="宋体" panose="02010600030101010101" pitchFamily="2" charset="-122"/>
                        </a:rPr>
                        <a:t>APP端学生用户界面</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3405">
                <a:tc>
                  <a:txBody>
                    <a:bodyPr/>
                    <a:lstStyle/>
                    <a:p>
                      <a:pPr indent="0">
                        <a:buNone/>
                      </a:pPr>
                      <a:r>
                        <a:rPr lang="en-US" sz="1100" b="0">
                          <a:solidFill>
                            <a:srgbClr val="000000"/>
                          </a:solidFill>
                          <a:latin typeface="宋体" panose="02010600030101010101" pitchFamily="2" charset="-122"/>
                        </a:rPr>
                        <a:t>516</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3.2.3 </a:t>
                      </a:r>
                      <a:r>
                        <a:rPr lang="zh-CN" sz="1100" b="0">
                          <a:solidFill>
                            <a:srgbClr val="000000"/>
                          </a:solidFill>
                          <a:ea typeface="宋体" panose="02010600030101010101" pitchFamily="2" charset="-122"/>
                        </a:rPr>
                        <a:t>社区</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8785">
                <a:tc>
                  <a:txBody>
                    <a:bodyPr/>
                    <a:lstStyle/>
                    <a:p>
                      <a:pPr indent="0">
                        <a:buNone/>
                      </a:pPr>
                      <a:r>
                        <a:rPr lang="en-US" sz="1100" b="0">
                          <a:solidFill>
                            <a:srgbClr val="000000"/>
                          </a:solidFill>
                          <a:latin typeface="宋体" panose="02010600030101010101" pitchFamily="2" charset="-122"/>
                        </a:rPr>
                        <a:t>1088</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3.2.6 </a:t>
                      </a:r>
                      <a:r>
                        <a:rPr lang="zh-CN" sz="1100" b="0">
                          <a:solidFill>
                            <a:srgbClr val="000000"/>
                          </a:solidFill>
                          <a:ea typeface="宋体" panose="02010600030101010101" pitchFamily="2" charset="-122"/>
                        </a:rPr>
                        <a:t>个人中心</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8660">
                <a:tc>
                  <a:txBody>
                    <a:bodyPr/>
                    <a:lstStyle/>
                    <a:p>
                      <a:pPr indent="0">
                        <a:buNone/>
                      </a:pPr>
                      <a:r>
                        <a:rPr lang="en-US" sz="1100" b="0">
                          <a:solidFill>
                            <a:srgbClr val="000000"/>
                          </a:solidFill>
                          <a:latin typeface="宋体" panose="02010600030101010101" pitchFamily="2" charset="-122"/>
                        </a:rPr>
                        <a:t>1247</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3.3 </a:t>
                      </a:r>
                      <a:r>
                        <a:rPr lang="zh-CN" sz="1100" b="0">
                          <a:solidFill>
                            <a:srgbClr val="000000"/>
                          </a:solidFill>
                          <a:ea typeface="宋体" panose="02010600030101010101" pitchFamily="2" charset="-122"/>
                        </a:rPr>
                        <a:t>APP端教师用户界面</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9580">
                <a:tc>
                  <a:txBody>
                    <a:bodyPr/>
                    <a:lstStyle/>
                    <a:p>
                      <a:pPr indent="0">
                        <a:buNone/>
                      </a:pPr>
                      <a:r>
                        <a:rPr lang="en-US" sz="1100" b="0">
                          <a:solidFill>
                            <a:srgbClr val="000000"/>
                          </a:solidFill>
                          <a:latin typeface="宋体" panose="02010600030101010101" pitchFamily="2" charset="-122"/>
                        </a:rPr>
                        <a:t>1248</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100" b="0">
                          <a:solidFill>
                            <a:srgbClr val="000000"/>
                          </a:solidFill>
                          <a:latin typeface="宋体" panose="02010600030101010101" pitchFamily="2" charset="-122"/>
                        </a:rPr>
                        <a:t>3.3.1 </a:t>
                      </a:r>
                      <a:r>
                        <a:rPr lang="zh-CN" sz="1100" b="0">
                          <a:solidFill>
                            <a:srgbClr val="000000"/>
                          </a:solidFill>
                          <a:ea typeface="宋体" panose="02010600030101010101" pitchFamily="2" charset="-122"/>
                        </a:rPr>
                        <a:t>个人中心</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5" name="表格 14"/>
          <p:cNvGraphicFramePr/>
          <p:nvPr/>
        </p:nvGraphicFramePr>
        <p:xfrm>
          <a:off x="9491980" y="1240155"/>
          <a:ext cx="1888490" cy="1356360"/>
        </p:xfrm>
        <a:graphic>
          <a:graphicData uri="http://schemas.openxmlformats.org/drawingml/2006/table">
            <a:tbl>
              <a:tblPr firstRow="1" bandRow="1">
                <a:tableStyleId>{5C22544A-7EE6-4342-B048-85BDC9FD1C3A}</a:tableStyleId>
              </a:tblPr>
              <a:tblGrid>
                <a:gridCol w="427990">
                  <a:extLst>
                    <a:ext uri="{9D8B030D-6E8A-4147-A177-3AD203B41FA5}">
                      <a16:colId xmlns:a16="http://schemas.microsoft.com/office/drawing/2014/main" val="20000"/>
                    </a:ext>
                  </a:extLst>
                </a:gridCol>
                <a:gridCol w="1460500">
                  <a:extLst>
                    <a:ext uri="{9D8B030D-6E8A-4147-A177-3AD203B41FA5}">
                      <a16:colId xmlns:a16="http://schemas.microsoft.com/office/drawing/2014/main" val="20001"/>
                    </a:ext>
                  </a:extLst>
                </a:gridCol>
              </a:tblGrid>
              <a:tr h="594360">
                <a:tc>
                  <a:txBody>
                    <a:bodyPr/>
                    <a:lstStyle/>
                    <a:p>
                      <a:pPr indent="0">
                        <a:buNone/>
                      </a:pPr>
                      <a:r>
                        <a:rPr lang="en-US" sz="1100" b="0">
                          <a:solidFill>
                            <a:srgbClr val="000000"/>
                          </a:solidFill>
                          <a:latin typeface="宋体" panose="02010600030101010101" pitchFamily="2" charset="-122"/>
                        </a:rPr>
                        <a:t>141</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zh-CN" sz="1100" b="0">
                          <a:solidFill>
                            <a:srgbClr val="000000"/>
                          </a:solidFill>
                          <a:ea typeface="宋体" panose="02010600030101010101" pitchFamily="2" charset="-122"/>
                        </a:rPr>
                        <a:t>浏览热门博主排行榜</a:t>
                      </a:r>
                    </a:p>
                    <a:p>
                      <a:pPr indent="0">
                        <a:buNone/>
                      </a:pPr>
                      <a:r>
                        <a:rPr lang="zh-CN" sz="1100" b="0">
                          <a:solidFill>
                            <a:srgbClr val="000000"/>
                          </a:solidFill>
                          <a:ea typeface="宋体" panose="02010600030101010101" pitchFamily="2" charset="-122"/>
                        </a:rPr>
                        <a:t>社区板块有发表文章的热门博主排行榜</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000">
                <a:tc>
                  <a:txBody>
                    <a:bodyPr/>
                    <a:lstStyle/>
                    <a:p>
                      <a:pPr indent="0">
                        <a:buNone/>
                      </a:pPr>
                      <a:r>
                        <a:rPr lang="en-US" sz="1100" b="0">
                          <a:solidFill>
                            <a:srgbClr val="000000"/>
                          </a:solidFill>
                          <a:latin typeface="宋体" panose="02010600030101010101" pitchFamily="2" charset="-122"/>
                        </a:rPr>
                        <a:t>142</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lstStyle/>
                    <a:p>
                      <a:pPr indent="0">
                        <a:buNone/>
                      </a:pPr>
                      <a:r>
                        <a:rPr lang="zh-CN" sz="1100" b="0">
                          <a:solidFill>
                            <a:srgbClr val="000000"/>
                          </a:solidFill>
                          <a:ea typeface="宋体" panose="02010600030101010101" pitchFamily="2" charset="-122"/>
                        </a:rPr>
                        <a:t>查看博主个人主页</a:t>
                      </a:r>
                    </a:p>
                    <a:p>
                      <a:pPr indent="0">
                        <a:buNone/>
                      </a:pPr>
                      <a:r>
                        <a:rPr lang="zh-CN" sz="1100" b="0">
                          <a:solidFill>
                            <a:srgbClr val="000000"/>
                          </a:solidFill>
                          <a:ea typeface="宋体" panose="02010600030101010101" pitchFamily="2" charset="-122"/>
                        </a:rPr>
                        <a:t>点击排行榜上的博主可以进入Ta的个人主页</a:t>
                      </a:r>
                      <a:endParaRPr lang="en-US" altLang="en-US" sz="1100" b="0">
                        <a:solidFill>
                          <a:srgbClr val="000000"/>
                        </a:solidFill>
                        <a:latin typeface="宋体" panose="02010600030101010101" pitchFamily="2" charset="-122"/>
                      </a:endParaRPr>
                    </a:p>
                  </a:txBody>
                  <a:tcPr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spd="slow" advClick="0" advTm="0">
    <p:wip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14</a:t>
            </a:r>
          </a:p>
        </p:txBody>
      </p:sp>
      <p:sp>
        <p:nvSpPr>
          <p:cNvPr id="4" name="文本框 3"/>
          <p:cNvSpPr txBox="1"/>
          <p:nvPr/>
        </p:nvSpPr>
        <p:spPr>
          <a:xfrm>
            <a:off x="2236548" y="136356"/>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endPar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236548" y="159851"/>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rPr>
              <a:t>需求变更影响</a:t>
            </a:r>
          </a:p>
        </p:txBody>
      </p:sp>
      <p:sp>
        <p:nvSpPr>
          <p:cNvPr id="13" name="文本框 7"/>
          <p:cNvSpPr txBox="1"/>
          <p:nvPr/>
        </p:nvSpPr>
        <p:spPr>
          <a:xfrm>
            <a:off x="334566" y="1309225"/>
            <a:ext cx="2088232" cy="415498"/>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lang="zh-CN" altLang="en-US" dirty="0" smtClean="0">
                <a:solidFill>
                  <a:prstClr val="white"/>
                </a:solidFill>
                <a:latin typeface="Calibri" panose="020F0502020204030204"/>
                <a:ea typeface="宋体" panose="02010600030101010101" pitchFamily="2" charset="-122"/>
              </a:rPr>
              <a:t>项目基本信息</a:t>
            </a:r>
            <a:endParaRPr kumimoji="0" lang="zh-CN" altLang="en-US" b="0" i="0" kern="1200" cap="none" spc="0" normalizeH="0" baseline="0" noProof="0" dirty="0">
              <a:solidFill>
                <a:prstClr val="white"/>
              </a:solidFill>
              <a:latin typeface="Calibri" panose="020F0502020204030204"/>
              <a:ea typeface="宋体" panose="02010600030101010101" pitchFamily="2" charset="-122"/>
              <a:cs typeface="+mn-cs"/>
            </a:endParaRPr>
          </a:p>
        </p:txBody>
      </p:sp>
      <p:cxnSp>
        <p:nvCxnSpPr>
          <p:cNvPr id="12" name="直接箭头连接符 11"/>
          <p:cNvCxnSpPr/>
          <p:nvPr/>
        </p:nvCxnSpPr>
        <p:spPr>
          <a:xfrm>
            <a:off x="9633585" y="-36449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1437005" y="2055495"/>
            <a:ext cx="9568815" cy="23501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后续</a:t>
            </a:r>
            <a:endParaRPr lang="zh-CN" altLang="en-US" sz="5400" dirty="0">
              <a:solidFill>
                <a:srgbClr val="0885DA"/>
              </a:solidFill>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后期文档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22598" y="2205658"/>
            <a:ext cx="5832648" cy="2672717"/>
          </a:xfrm>
          <a:prstGeom prst="rect">
            <a:avLst/>
          </a:prstGeom>
        </p:spPr>
      </p:pic>
      <p:sp>
        <p:nvSpPr>
          <p:cNvPr id="5" name="文本框 4"/>
          <p:cNvSpPr txBox="1"/>
          <p:nvPr/>
        </p:nvSpPr>
        <p:spPr>
          <a:xfrm>
            <a:off x="7679382" y="3341961"/>
            <a:ext cx="1723549" cy="400110"/>
          </a:xfrm>
          <a:prstGeom prst="rect">
            <a:avLst/>
          </a:prstGeom>
          <a:noFill/>
        </p:spPr>
        <p:txBody>
          <a:bodyPr wrap="non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详见相关文档</a:t>
            </a:r>
          </a:p>
        </p:txBody>
      </p:sp>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3344</Words>
  <Application>Microsoft Office PowerPoint</Application>
  <PresentationFormat>自定义</PresentationFormat>
  <Paragraphs>1015</Paragraphs>
  <Slides>107</Slides>
  <Notes>79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107</vt:i4>
      </vt:variant>
    </vt:vector>
  </HeadingPairs>
  <TitlesOfParts>
    <vt:vector size="119" baseType="lpstr">
      <vt:lpstr>+中文标题</vt:lpstr>
      <vt:lpstr>Arial Unicode MS</vt:lpstr>
      <vt:lpstr>等线</vt:lpstr>
      <vt:lpstr>宋体</vt:lpstr>
      <vt:lpstr>微软雅黑</vt:lpstr>
      <vt:lpstr>Arial</vt:lpstr>
      <vt:lpstr>Calibri</vt:lpstr>
      <vt:lpstr>Cambria</vt:lpstr>
      <vt:lpstr>Eras Bold ITC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538</cp:revision>
  <dcterms:created xsi:type="dcterms:W3CDTF">2015-04-23T03:04:00Z</dcterms:created>
  <dcterms:modified xsi:type="dcterms:W3CDTF">2019-01-16T04:03:47Z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13</vt:lpwstr>
  </property>
</Properties>
</file>